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5"/>
  </p:notesMasterIdLst>
  <p:sldIdLst>
    <p:sldId id="257" r:id="rId3"/>
    <p:sldId id="475" r:id="rId4"/>
    <p:sldId id="481" r:id="rId5"/>
    <p:sldId id="482" r:id="rId6"/>
    <p:sldId id="484" r:id="rId7"/>
    <p:sldId id="483" r:id="rId8"/>
    <p:sldId id="477" r:id="rId9"/>
    <p:sldId id="479" r:id="rId10"/>
    <p:sldId id="454" r:id="rId11"/>
    <p:sldId id="516" r:id="rId12"/>
    <p:sldId id="480" r:id="rId13"/>
    <p:sldId id="476" r:id="rId14"/>
    <p:sldId id="492" r:id="rId15"/>
    <p:sldId id="491" r:id="rId16"/>
    <p:sldId id="439" r:id="rId17"/>
    <p:sldId id="496" r:id="rId18"/>
    <p:sldId id="495" r:id="rId19"/>
    <p:sldId id="470" r:id="rId20"/>
    <p:sldId id="493" r:id="rId21"/>
    <p:sldId id="469" r:id="rId22"/>
    <p:sldId id="509" r:id="rId23"/>
    <p:sldId id="510" r:id="rId24"/>
    <p:sldId id="515" r:id="rId25"/>
    <p:sldId id="471" r:id="rId26"/>
    <p:sldId id="473" r:id="rId27"/>
    <p:sldId id="472" r:id="rId28"/>
    <p:sldId id="474" r:id="rId29"/>
    <p:sldId id="511" r:id="rId30"/>
    <p:sldId id="514" r:id="rId31"/>
    <p:sldId id="498" r:id="rId32"/>
    <p:sldId id="501" r:id="rId33"/>
    <p:sldId id="500" r:id="rId34"/>
    <p:sldId id="513" r:id="rId35"/>
    <p:sldId id="499" r:id="rId36"/>
    <p:sldId id="485" r:id="rId37"/>
    <p:sldId id="507" r:id="rId38"/>
    <p:sldId id="508" r:id="rId39"/>
    <p:sldId id="487" r:id="rId40"/>
    <p:sldId id="488" r:id="rId41"/>
    <p:sldId id="503" r:id="rId42"/>
    <p:sldId id="519" r:id="rId43"/>
    <p:sldId id="494" r:id="rId44"/>
    <p:sldId id="502" r:id="rId45"/>
    <p:sldId id="504" r:id="rId46"/>
    <p:sldId id="505" r:id="rId47"/>
    <p:sldId id="517" r:id="rId48"/>
    <p:sldId id="486" r:id="rId49"/>
    <p:sldId id="490" r:id="rId50"/>
    <p:sldId id="489" r:id="rId51"/>
    <p:sldId id="478" r:id="rId52"/>
    <p:sldId id="497" r:id="rId53"/>
    <p:sldId id="51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0000"/>
    <a:srgbClr val="B11B1B"/>
    <a:srgbClr val="3C66E0"/>
    <a:srgbClr val="248C24"/>
    <a:srgbClr val="FFA503"/>
    <a:srgbClr val="334C1F"/>
    <a:srgbClr val="208D43"/>
    <a:srgbClr val="0000FF"/>
    <a:srgbClr val="02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55"/>
    <p:restoredTop sz="94676"/>
  </p:normalViewPr>
  <p:slideViewPr>
    <p:cSldViewPr snapToGrid="0">
      <p:cViewPr>
        <p:scale>
          <a:sx n="89" d="100"/>
          <a:sy n="89" d="100"/>
        </p:scale>
        <p:origin x="824" y="712"/>
      </p:cViewPr>
      <p:guideLst/>
    </p:cSldViewPr>
  </p:slideViewPr>
  <p:outlineViewPr>
    <p:cViewPr>
      <p:scale>
        <a:sx n="33" d="100"/>
        <a:sy n="33" d="100"/>
      </p:scale>
      <p:origin x="0" y="-6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C7017-7AAD-8949-9519-43F01908D3A3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6DD67-2E40-B34F-9A86-F196631A1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67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0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73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2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7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91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8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6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E6DD67-2E40-B34F-9A86-F196631A15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7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10A2-4D96-A6EB-C0BA-260B8CDDC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39B16-AB70-A2D3-EE19-C8F2A13F6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34E33-991A-7D16-45F6-47F86A38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7977E-86DC-5969-7D0C-AC282C25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DFC9F-4209-A53C-8DF1-4627841F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8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7EAF-1238-1D9F-DB5F-B1B21C23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F1304-DA6E-0F52-F43B-0E116360A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1C39F-0FC4-9F4E-AB66-E7D0A548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844BD-07BB-6DD5-B556-E47FAEB6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A7A95-2D70-CC73-1ABE-8700B6D0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7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8CB38-DDCA-6707-53A9-1AC9097D2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0148CF-5B32-06B3-9C6C-24EF63AB4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C25BE-417C-3DC4-7266-2900AD6EE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8641A-E5E1-B9B4-3FC7-427533E6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582A-8EA3-EE1B-860C-39792296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46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5E20-A6E0-6F4F-B719-3F3A4066F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1"/>
            <a:ext cx="9797143" cy="531222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94D6A-F0AE-CC46-850B-7C0C25D00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86" y="5312228"/>
            <a:ext cx="9818914" cy="78388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FEA0A-10BC-8449-9F24-9FB683F7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8786-D668-F940-8AAF-5FC265204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D1B7F-DFBB-4041-80E6-4B2FC1DF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94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140C-A3E0-A34B-A02B-22465E6BB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763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8436-5F9A-464D-A096-C535D6681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5655A-C902-8941-BA00-735B8A3F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1164-4567-0C4F-ABE5-6192432A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3A975-3B20-AF43-9C9F-6FE83E7D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48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F061-3509-A34D-8343-119431A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6EC07-2863-4F40-86A9-0C684922F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539A9-A878-B246-8408-9E4A4A34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DB205-5C8C-C144-993B-0015606F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B23BC-D886-8B46-8BCF-161DCB9B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84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7E09-717A-0B4B-8C8C-BA81B2AA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49069-3084-1245-BBC0-E6E931F8B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145E3-7583-364B-9C8F-4C586D391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77B2E-F2FB-8248-ABBD-32BD00FE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DF900-E78B-2043-918E-53118CF0F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65C46-32C3-A24F-971B-4C31DB5A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3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BB4B-6B90-C149-9881-0FAEF196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E895C-D194-1F4E-B6D0-F7237CE4B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D4A40-F045-FF4B-BF53-F69591848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2F18CE-486F-834D-ACE5-E2206F095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E5834-E5F8-A44C-A368-DC448D3F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1ED54-0445-B04B-9AFC-4F5A26C9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CF65DB-AA0C-D147-AB5D-3F050053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B38A8F-731D-4645-A2E4-29B7E463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61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3AE7-CC64-264D-BE5B-03463CAE9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EAC33-257C-EF45-BEE9-C844F1C1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B455D-7530-EC44-A7E8-95E594FE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A3570-EF8D-EF4E-9829-6BCA3D25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83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6DE02-38F9-144A-96E8-1B4DE396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3F716-88B1-BC4B-8B72-063880D7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662E-4C24-E248-853D-9CC12E8C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9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2742-F144-DB4F-9789-EB7D86D6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CBC36-8409-014D-A4BF-899168B42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8589D-0205-0645-BF9D-F7CDAB68F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5CF83-CC0A-DA48-BD6D-0A31CA6F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BDC18-C94F-3243-809D-A2E87F1A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EEA08-895E-BC45-8096-0060B5BB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C6CA-BC70-CD66-B5B2-2F1CF887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C5CE-E864-6458-6C0C-75F614362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2E826-7578-2503-6E46-54AD63C3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6CECF-66C0-1037-8CDC-070E23EBC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9C5A9-0E2D-361D-346A-BA96E9E2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66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0D76-6EF6-564E-828A-26184E27A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3DEA8-6D12-0A46-8E2E-457C9588F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9F07C-D624-2E45-AEF3-9EE1474F6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C9EF2-4CA1-7F48-847B-0652CF36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47DE3-2E8C-464C-9187-A297E908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4863A-7E9B-3443-AE72-443E2BF4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2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5812-5AA5-B944-9868-BD4104E9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5D76C-AB13-0C4E-9642-624204B44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81A59-B115-5440-A38D-57F3E8B0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12840-0FD2-6E48-BEB7-639762E8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550DD-E3A9-4945-8A7D-4DD0D025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3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BBCAF-A3D1-804F-A0B9-0ED8DEBA9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19B1A-D329-8240-9382-14175F07D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A387D-ACE2-5E4A-8C68-156D5691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97BAD-E19B-664B-B965-76244807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7E82-0B8E-204B-A0C6-20A22B1A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8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1C0A-9E09-1637-8419-F4563BC9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3C461-E1A1-9D01-BDC2-E17151A0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A650A-F8DC-F2D9-EE37-E354327C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9FC89-C376-3200-CFDF-5BE37640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0A0DE-30FC-1256-8ABC-2385CDE4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B69-5184-B121-C5D6-818500E2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86BF-1C7D-78D1-BFD2-8414490E7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7C142-D68F-6EC0-1199-5F4723F09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3B27-64F4-940B-4E8E-D95750C2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B9A76-F1AA-1994-1394-5D4CB7A3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71CF9-B147-8D09-92F9-F86CFA05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8092-68E1-0440-60B4-51D3C823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D61ED-07D0-9F50-4151-1A27E89C0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B97E7-F94C-A2FC-7C11-C5C932771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6AFDB-53CB-09CC-CA4F-CA2170B4C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A4F89-76AC-045C-71D7-61213DCA9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DD68C-D8DD-A5C1-192F-83040C37F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47CAC-C89F-C17D-AEFA-94BCDDDE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07E115-395C-04BE-2204-DF098493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9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ABE2-4F40-4F7C-4FA0-CA63BC96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E2818-A9B8-C1E9-08CC-925B4F19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A3165-8DD2-3BFA-6647-3BA58D48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AF6A-B9AB-21C8-2C80-5A7D4958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A87F4-C790-0063-AE1A-E9D9BC36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42ED9-2988-8C33-6BDE-E68BAF4A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79DFD-8960-B83D-42C4-695722AD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0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9357-5053-CD37-D9E8-D3CF1299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2DCE3-030F-1CC7-5347-9EF4BD55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5A4AC-3118-8210-B37D-F2ECE9AEA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1BB5E-69BD-17EB-BC85-2D1E76E0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77ACD-4505-8339-22AB-D1569732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84C5C-A678-6801-5C1B-67BBE8BC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7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D854-7AFB-5EBE-E5D6-35CF97AD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F4238-DAB8-C746-D516-177C55B4A5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BF531-6BD9-A413-8CA9-8F8B56FAE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A4A36-9059-A17E-0F87-F167E591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57A64-FD7E-4721-8177-EDCB1B37D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E3162-5397-3204-69EE-729BA893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0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76EB6-A732-E243-4E5A-0D9ADE4E6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DFE4-82B0-B731-3A82-872F8A1F7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B6F26-6660-837D-124C-1751CA3F1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49000-6C39-FB4A-A984-44053A4C582F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196DA-BE3D-2825-41F5-18446E653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C68A-FF9D-3876-0F35-CA281FC57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31C7B-328D-3D40-9FA4-EB12BD145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B63F1-C0E8-9241-A93C-FC2E059A8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7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F2126-5539-1046-9BA6-C62F3FF9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46371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CA3F1-5196-284A-9FCD-5BBF37DDC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13C86-73FC-F245-B46B-EB6BA46FB325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DFA52-DCB1-F74F-99A5-1057B8D9F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44044-AB20-BE4D-AC4F-35ADEC0F5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11105-8D48-B041-BF8D-BD54FA97B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43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6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.jpe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jpeg"/><Relationship Id="rId11" Type="http://schemas.openxmlformats.org/officeDocument/2006/relationships/image" Target="../media/image64.svg"/><Relationship Id="rId5" Type="http://schemas.openxmlformats.org/officeDocument/2006/relationships/image" Target="../media/image5.jpeg"/><Relationship Id="rId15" Type="http://schemas.openxmlformats.org/officeDocument/2006/relationships/image" Target="../media/image68.jpeg"/><Relationship Id="rId10" Type="http://schemas.openxmlformats.org/officeDocument/2006/relationships/image" Target="../media/image63.png"/><Relationship Id="rId4" Type="http://schemas.openxmlformats.org/officeDocument/2006/relationships/image" Target="../media/image62.jpg"/><Relationship Id="rId9" Type="http://schemas.openxmlformats.org/officeDocument/2006/relationships/image" Target="../media/image3.jpg"/><Relationship Id="rId1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8E14-6965-734F-8A00-CE6D325FA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992"/>
            <a:ext cx="12192000" cy="2152986"/>
          </a:xfrm>
          <a:solidFill>
            <a:srgbClr val="7F0000"/>
          </a:solidFill>
          <a:ln>
            <a:noFill/>
          </a:ln>
        </p:spPr>
        <p:txBody>
          <a:bodyPr anchor="ctr"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cs typeface="Arial" panose="020B0604020202020204" pitchFamily="34" charset="0"/>
              </a:rPr>
              <a:t>Associative learning changes multivariate neural signatures of visual working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0063E-13C2-1543-9E8B-D3E6FDF5E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5" y="2410691"/>
            <a:ext cx="12114881" cy="246062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cs typeface="Arial" panose="020B0604020202020204" pitchFamily="34" charset="0"/>
              </a:rPr>
              <a:t>William XQ Ngiam</a:t>
            </a:r>
            <a:r>
              <a:rPr lang="en-US" sz="2800" b="1" dirty="0">
                <a:cs typeface="Arial" panose="020B0604020202020204" pitchFamily="34" charset="0"/>
              </a:rPr>
              <a:t>		</a:t>
            </a:r>
          </a:p>
          <a:p>
            <a:pPr algn="l"/>
            <a:br>
              <a:rPr lang="en-US" dirty="0">
                <a:cs typeface="Arial" panose="020B0604020202020204" pitchFamily="34" charset="0"/>
              </a:rPr>
            </a:br>
            <a:r>
              <a:rPr lang="en-US" dirty="0" err="1">
                <a:cs typeface="Arial" panose="020B0604020202020204" pitchFamily="34" charset="0"/>
              </a:rPr>
              <a:t>Awh</a:t>
            </a:r>
            <a:r>
              <a:rPr lang="en-US" dirty="0">
                <a:cs typeface="Arial" panose="020B0604020202020204" pitchFamily="34" charset="0"/>
              </a:rPr>
              <a:t> / Vogel Lab</a:t>
            </a:r>
          </a:p>
          <a:p>
            <a:pPr algn="l"/>
            <a:r>
              <a:rPr lang="en-US" dirty="0">
                <a:cs typeface="Arial" panose="020B0604020202020204" pitchFamily="34" charset="0"/>
              </a:rPr>
              <a:t>University of Chicago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97F091-A597-EE73-BEAE-6CA7EA72AFE3}"/>
              </a:ext>
            </a:extLst>
          </p:cNvPr>
          <p:cNvGrpSpPr/>
          <p:nvPr/>
        </p:nvGrpSpPr>
        <p:grpSpPr>
          <a:xfrm>
            <a:off x="6496001" y="2281226"/>
            <a:ext cx="5537034" cy="2244794"/>
            <a:chOff x="370211" y="4272894"/>
            <a:chExt cx="5537034" cy="2244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32B650-BEA2-AA10-B566-30114FB2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4914" y="4272894"/>
              <a:ext cx="1828800" cy="1828800"/>
            </a:xfrm>
            <a:prstGeom prst="ellipse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8863B1-8C33-E3E7-DE5A-41F65B55B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8445" y="4272894"/>
              <a:ext cx="1828800" cy="1828800"/>
            </a:xfrm>
            <a:prstGeom prst="ellipse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D21751-D36A-719F-A670-2C088D7A1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772" b="12364"/>
            <a:stretch/>
          </p:blipFill>
          <p:spPr>
            <a:xfrm>
              <a:off x="370211" y="4272894"/>
              <a:ext cx="1828800" cy="1828800"/>
            </a:xfrm>
            <a:prstGeom prst="ellipse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83A084-1D7A-643A-667A-C0BCC0066676}"/>
                </a:ext>
              </a:extLst>
            </p:cNvPr>
            <p:cNvSpPr txBox="1"/>
            <p:nvPr/>
          </p:nvSpPr>
          <p:spPr>
            <a:xfrm>
              <a:off x="2418986" y="6148356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  <a:cs typeface="Arial" panose="020B0604020202020204" pitchFamily="34" charset="0"/>
                </a:rPr>
                <a:t>Henry Jones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D073BF-B602-720A-C176-FE394EDEFBD5}"/>
                </a:ext>
              </a:extLst>
            </p:cNvPr>
            <p:cNvSpPr txBox="1"/>
            <p:nvPr/>
          </p:nvSpPr>
          <p:spPr>
            <a:xfrm>
              <a:off x="4172748" y="6148356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  <a:cs typeface="Arial" panose="020B0604020202020204" pitchFamily="34" charset="0"/>
                </a:rPr>
                <a:t>Darius </a:t>
              </a:r>
              <a:r>
                <a:rPr lang="en-US" dirty="0" err="1">
                  <a:latin typeface="Avenir Book" panose="02000503020000020003" pitchFamily="2" charset="0"/>
                  <a:cs typeface="Arial" panose="020B0604020202020204" pitchFamily="34" charset="0"/>
                </a:rPr>
                <a:t>Suplica</a:t>
              </a:r>
              <a:endParaRPr lang="en-US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B50237-E346-D1D8-794D-BD49C0FA9A1B}"/>
                </a:ext>
              </a:extLst>
            </p:cNvPr>
            <p:cNvSpPr txBox="1"/>
            <p:nvPr/>
          </p:nvSpPr>
          <p:spPr>
            <a:xfrm>
              <a:off x="587777" y="6148356"/>
              <a:ext cx="140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  <a:cs typeface="Arial" panose="020B0604020202020204" pitchFamily="34" charset="0"/>
                </a:rPr>
                <a:t>Will Epstein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9BC70C-B218-6920-E63B-ABC2CA2C4602}"/>
              </a:ext>
            </a:extLst>
          </p:cNvPr>
          <p:cNvGrpSpPr/>
          <p:nvPr/>
        </p:nvGrpSpPr>
        <p:grpSpPr>
          <a:xfrm>
            <a:off x="6619628" y="4613206"/>
            <a:ext cx="5513468" cy="2244794"/>
            <a:chOff x="6536389" y="4613206"/>
            <a:chExt cx="5513468" cy="224479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F29B98F-D8D0-E615-601D-7A6F8625D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1057" y="4659868"/>
              <a:ext cx="1828800" cy="1828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C721D2F-0C8C-5C9F-A81D-AC94A85A9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6389" y="4613206"/>
              <a:ext cx="1828800" cy="1828800"/>
            </a:xfrm>
            <a:prstGeom prst="ellipse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C3C73C9-1401-7653-0226-22C4587CC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77525" y="4613206"/>
              <a:ext cx="1828800" cy="1828800"/>
            </a:xfrm>
            <a:prstGeom prst="ellipse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8A1CB3-66BD-2860-FDBE-40BFBC48C077}"/>
                </a:ext>
              </a:extLst>
            </p:cNvPr>
            <p:cNvSpPr txBox="1"/>
            <p:nvPr/>
          </p:nvSpPr>
          <p:spPr>
            <a:xfrm>
              <a:off x="6655186" y="6488668"/>
              <a:ext cx="1591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  <a:cs typeface="Arial" panose="020B0604020202020204" pitchFamily="34" charset="0"/>
                </a:rPr>
                <a:t>William Thyer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1D41A-7365-9B16-181B-3E6EFFCBF5F8}"/>
                </a:ext>
              </a:extLst>
            </p:cNvPr>
            <p:cNvSpPr txBox="1"/>
            <p:nvPr/>
          </p:nvSpPr>
          <p:spPr>
            <a:xfrm>
              <a:off x="8553742" y="6488668"/>
              <a:ext cx="1476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  <a:cs typeface="Arial" panose="020B0604020202020204" pitchFamily="34" charset="0"/>
                </a:rPr>
                <a:t>Edward </a:t>
              </a:r>
              <a:r>
                <a:rPr lang="en-US" dirty="0" err="1">
                  <a:latin typeface="Avenir Book" panose="02000503020000020003" pitchFamily="2" charset="0"/>
                  <a:cs typeface="Arial" panose="020B0604020202020204" pitchFamily="34" charset="0"/>
                </a:rPr>
                <a:t>Awh</a:t>
              </a:r>
              <a:endParaRPr lang="en-US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38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88DF-1175-C807-CE19-4EB7FD5A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working memory loads on the hyperplane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FA70E-B482-1104-3B13-60E5D3109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5A804C8-8B24-0F5A-52BA-61C890CC1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17" y="1060291"/>
            <a:ext cx="7301346" cy="54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52F504-7140-26AD-1087-F6A82801D5EE}"/>
              </a:ext>
            </a:extLst>
          </p:cNvPr>
          <p:cNvSpPr/>
          <p:nvPr/>
        </p:nvSpPr>
        <p:spPr>
          <a:xfrm>
            <a:off x="3418668" y="1643467"/>
            <a:ext cx="1018196" cy="90494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Set size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7E39EA-C7B5-F216-8C5E-2CD72E41FD8A}"/>
              </a:ext>
            </a:extLst>
          </p:cNvPr>
          <p:cNvSpPr/>
          <p:nvPr/>
        </p:nvSpPr>
        <p:spPr>
          <a:xfrm>
            <a:off x="3418668" y="5121344"/>
            <a:ext cx="1018196" cy="5805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Set size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9C1FF-2A50-08B0-8F3A-38ECA1ACF493}"/>
              </a:ext>
            </a:extLst>
          </p:cNvPr>
          <p:cNvCxnSpPr>
            <a:cxnSpLocks/>
          </p:cNvCxnSpPr>
          <p:nvPr/>
        </p:nvCxnSpPr>
        <p:spPr>
          <a:xfrm flipH="1">
            <a:off x="7449823" y="2451073"/>
            <a:ext cx="610630" cy="7409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6C9486-5A82-A08D-8515-546D0CB8C6B2}"/>
              </a:ext>
            </a:extLst>
          </p:cNvPr>
          <p:cNvSpPr txBox="1"/>
          <p:nvPr/>
        </p:nvSpPr>
        <p:spPr>
          <a:xfrm>
            <a:off x="7957819" y="2027201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A5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above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48C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5966F7-6B5B-3C7F-6DE8-1A92D108AC97}"/>
              </a:ext>
            </a:extLst>
          </p:cNvPr>
          <p:cNvCxnSpPr>
            <a:cxnSpLocks/>
          </p:cNvCxnSpPr>
          <p:nvPr/>
        </p:nvCxnSpPr>
        <p:spPr>
          <a:xfrm flipH="1" flipV="1">
            <a:off x="6979135" y="4675578"/>
            <a:ext cx="470688" cy="530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2F8812-6A0F-BD83-2879-DE58351811CB}"/>
              </a:ext>
            </a:extLst>
          </p:cNvPr>
          <p:cNvSpPr txBox="1"/>
          <p:nvPr/>
        </p:nvSpPr>
        <p:spPr>
          <a:xfrm>
            <a:off x="6219493" y="5205662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C66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below </a:t>
            </a:r>
            <a:r>
              <a:rPr lang="en-US" sz="2400" dirty="0">
                <a:solidFill>
                  <a:srgbClr val="B1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50B8A8-767E-B024-48F8-E3C2795D9DCA}"/>
              </a:ext>
            </a:extLst>
          </p:cNvPr>
          <p:cNvSpPr txBox="1"/>
          <p:nvPr/>
        </p:nvSpPr>
        <p:spPr>
          <a:xfrm>
            <a:off x="133224" y="3372639"/>
            <a:ext cx="2534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Working memory load signal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55FE11-F5AA-E49E-8CCD-AB80E9A4F758}"/>
              </a:ext>
            </a:extLst>
          </p:cNvPr>
          <p:cNvCxnSpPr>
            <a:cxnSpLocks/>
          </p:cNvCxnSpPr>
          <p:nvPr/>
        </p:nvCxnSpPr>
        <p:spPr>
          <a:xfrm flipV="1">
            <a:off x="2707117" y="1784712"/>
            <a:ext cx="0" cy="41080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1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854CAE-7AEE-852E-5377-BA564040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78" y="917511"/>
            <a:ext cx="1828800" cy="1828800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A86BC3-CC74-2A19-2B58-6E628EC1A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202" y="2876028"/>
            <a:ext cx="1828800" cy="1828800"/>
          </a:xfrm>
          <a:prstGeom prst="ellipse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29D9E1-D405-6CF8-1A3F-C756D91A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0119" y="896680"/>
            <a:ext cx="9871881" cy="1947639"/>
          </a:xfrm>
        </p:spPr>
        <p:txBody>
          <a:bodyPr>
            <a:normAutofit/>
          </a:bodyPr>
          <a:lstStyle/>
          <a:p>
            <a:r>
              <a:rPr lang="en-US" dirty="0"/>
              <a:t>The multivariate load signal for pointers is dissociated from spatial attention 		 </a:t>
            </a:r>
            <a:r>
              <a:rPr lang="en-US" sz="1900" i="1" dirty="0"/>
              <a:t>Jones et al. (accepted), Psychological Science</a:t>
            </a:r>
            <a:endParaRPr lang="en-US" i="1" dirty="0"/>
          </a:p>
          <a:p>
            <a:r>
              <a:rPr lang="en-US" dirty="0"/>
              <a:t>The load signal generalizes from color to motion coherence of random dot </a:t>
            </a:r>
            <a:r>
              <a:rPr lang="en-US" dirty="0" err="1"/>
              <a:t>kinematograms</a:t>
            </a:r>
            <a:r>
              <a:rPr lang="en-US" dirty="0"/>
              <a:t> 		      </a:t>
            </a:r>
            <a:r>
              <a:rPr lang="en-US" sz="1900" i="1" dirty="0"/>
              <a:t>Henry’s</a:t>
            </a:r>
            <a:r>
              <a:rPr lang="en-US" sz="1800" i="1" dirty="0"/>
              <a:t> VSS talk this year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119924-10F9-4ED6-3AA5-31539C2D13DA}"/>
              </a:ext>
            </a:extLst>
          </p:cNvPr>
          <p:cNvSpPr txBox="1">
            <a:spLocks/>
          </p:cNvSpPr>
          <p:nvPr/>
        </p:nvSpPr>
        <p:spPr>
          <a:xfrm>
            <a:off x="299322" y="3608821"/>
            <a:ext cx="9537406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multivariate load signal is shared for audio and visual stimuli								   </a:t>
            </a:r>
            <a:r>
              <a:rPr lang="en-US" sz="1900" dirty="0"/>
              <a:t>in prep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03B50-CDDB-7A76-D005-36985884A8E5}"/>
              </a:ext>
            </a:extLst>
          </p:cNvPr>
          <p:cNvSpPr txBox="1"/>
          <p:nvPr/>
        </p:nvSpPr>
        <p:spPr>
          <a:xfrm>
            <a:off x="10265505" y="4736537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  <a:cs typeface="Arial" panose="020B0604020202020204" pitchFamily="34" charset="0"/>
              </a:rPr>
              <a:t>Darius </a:t>
            </a:r>
            <a:r>
              <a:rPr lang="en-US" dirty="0" err="1">
                <a:latin typeface="Avenir Book" panose="02000503020000020003" pitchFamily="2" charset="0"/>
                <a:cs typeface="Arial" panose="020B0604020202020204" pitchFamily="34" charset="0"/>
              </a:rPr>
              <a:t>Suplica</a:t>
            </a:r>
            <a:endParaRPr lang="en-US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C893B-0B47-55A1-2F30-FE826CA229A5}"/>
              </a:ext>
            </a:extLst>
          </p:cNvPr>
          <p:cNvSpPr txBox="1"/>
          <p:nvPr/>
        </p:nvSpPr>
        <p:spPr>
          <a:xfrm>
            <a:off x="578150" y="278297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  <a:cs typeface="Arial" panose="020B0604020202020204" pitchFamily="34" charset="0"/>
              </a:rPr>
              <a:t>Henry Jones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37DB9C7-6445-8F59-9B11-3EDEBAC6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7630"/>
          </a:xfrm>
        </p:spPr>
        <p:txBody>
          <a:bodyPr/>
          <a:lstStyle/>
          <a:p>
            <a:r>
              <a:rPr lang="en-US" dirty="0"/>
              <a:t>Multivariate neural signature of WM pointers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9753907-D6A5-CB60-266F-F6E98DD24B02}"/>
              </a:ext>
            </a:extLst>
          </p:cNvPr>
          <p:cNvSpPr txBox="1">
            <a:spLocks/>
          </p:cNvSpPr>
          <p:nvPr/>
        </p:nvSpPr>
        <p:spPr>
          <a:xfrm>
            <a:off x="3629890" y="5437621"/>
            <a:ext cx="8562109" cy="1101724"/>
          </a:xfrm>
          <a:prstGeom prst="rect">
            <a:avLst/>
          </a:prstGeom>
          <a:solidFill>
            <a:srgbClr val="7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600" b="1" dirty="0"/>
              <a:t>How do working memory pointers change with associative learning?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6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1E9F-94C9-9A24-8812-2BE1E29D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899"/>
          </a:xfrm>
        </p:spPr>
        <p:txBody>
          <a:bodyPr/>
          <a:lstStyle/>
          <a:p>
            <a:r>
              <a:rPr lang="en-US" dirty="0"/>
              <a:t>Experiment 1: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172C-421F-0C56-6F0F-FD385E70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9471"/>
            <a:ext cx="121920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Subjects completed 600 trials to learn four color pairs:</a:t>
            </a:r>
            <a:endParaRPr lang="en-US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44A78-B8B1-E343-06EA-038CB9D6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9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1E9F-94C9-9A24-8812-2BE1E29D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899"/>
          </a:xfrm>
        </p:spPr>
        <p:txBody>
          <a:bodyPr/>
          <a:lstStyle/>
          <a:p>
            <a:r>
              <a:rPr lang="en-US" dirty="0"/>
              <a:t>Experiment 1: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44A78-B8B1-E343-06EA-038CB9D6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97536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F45085-E94D-EA9D-414D-389028E7BA8A}"/>
              </a:ext>
            </a:extLst>
          </p:cNvPr>
          <p:cNvSpPr/>
          <p:nvPr/>
        </p:nvSpPr>
        <p:spPr>
          <a:xfrm>
            <a:off x="4533900" y="2389568"/>
            <a:ext cx="3581400" cy="135627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A7E2C-CF28-8A24-A739-A99E3CC87AC5}"/>
              </a:ext>
            </a:extLst>
          </p:cNvPr>
          <p:cNvSpPr/>
          <p:nvPr/>
        </p:nvSpPr>
        <p:spPr>
          <a:xfrm>
            <a:off x="4533900" y="4453238"/>
            <a:ext cx="3352800" cy="126969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CAFB3-12C9-3B59-9EA2-3770C9DDC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2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1E9F-94C9-9A24-8812-2BE1E29D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3899"/>
          </a:xfrm>
        </p:spPr>
        <p:txBody>
          <a:bodyPr/>
          <a:lstStyle/>
          <a:p>
            <a:r>
              <a:rPr lang="en-US" dirty="0"/>
              <a:t>Experiment 1: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C230B-3422-C832-2A06-3C23D843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9753600" cy="5486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3DE9ED-7189-5D15-E6CA-36F48282002C}"/>
              </a:ext>
            </a:extLst>
          </p:cNvPr>
          <p:cNvSpPr txBox="1">
            <a:spLocks/>
          </p:cNvSpPr>
          <p:nvPr/>
        </p:nvSpPr>
        <p:spPr>
          <a:xfrm>
            <a:off x="0" y="849471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Two alternative-forced choice – which color was in the bolded location?</a:t>
            </a:r>
            <a:endParaRPr lang="en-US" dirty="0">
              <a:solidFill>
                <a:schemeClr val="bg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333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A2B-1B99-4341-91AD-AC2DBD6A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Pre-training and post-training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438480C-8D72-0C43-EB87-DBCD694A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2" y="717631"/>
            <a:ext cx="10973535" cy="61726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30C95E-FC71-349B-83B2-D6BFA6094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9471"/>
            <a:ext cx="121920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Before training – 4 random colors</a:t>
            </a: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After training – 4 paired colors (two learned pairs)</a:t>
            </a:r>
          </a:p>
        </p:txBody>
      </p:sp>
    </p:spTree>
    <p:extLst>
      <p:ext uri="{BB962C8B-B14F-4D97-AF65-F5344CB8AC3E}">
        <p14:creationId xmlns:p14="http://schemas.microsoft.com/office/powerpoint/2010/main" val="82698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A2B-1B99-4341-91AD-AC2DBD6A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Pre-training and post-training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438480C-8D72-0C43-EB87-DBCD694A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2" y="717631"/>
            <a:ext cx="10973535" cy="6172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C947CF-50BC-4D7C-016C-77BEDF4B85AA}"/>
              </a:ext>
            </a:extLst>
          </p:cNvPr>
          <p:cNvSpPr/>
          <p:nvPr/>
        </p:nvSpPr>
        <p:spPr>
          <a:xfrm>
            <a:off x="2757714" y="4659086"/>
            <a:ext cx="4310743" cy="17417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A9846C-3D1C-7A4E-309D-9B8822D548BB}"/>
              </a:ext>
            </a:extLst>
          </p:cNvPr>
          <p:cNvSpPr/>
          <p:nvPr/>
        </p:nvSpPr>
        <p:spPr>
          <a:xfrm>
            <a:off x="6959600" y="3429000"/>
            <a:ext cx="4310743" cy="17417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9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A2B-1B99-4341-91AD-AC2DBD6A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Pre-training and post-training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1DDAB-AB96-B376-500F-BC3C4C0C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3" y="717631"/>
            <a:ext cx="10916214" cy="61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5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DA57-F1A2-6CBF-072E-FD6370E6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E1: training session – aggregate performance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B9ED4E-03C9-4479-9081-4A57F5A82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9"/>
          <a:stretch/>
        </p:blipFill>
        <p:spPr>
          <a:xfrm>
            <a:off x="3447585" y="1469985"/>
            <a:ext cx="5296829" cy="53880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9ACF8-E407-1F29-D526-15E802732BDC}"/>
              </a:ext>
            </a:extLst>
          </p:cNvPr>
          <p:cNvSpPr txBox="1"/>
          <p:nvPr/>
        </p:nvSpPr>
        <p:spPr>
          <a:xfrm>
            <a:off x="5508009" y="3979326"/>
            <a:ext cx="1829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Eight paired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3CC637-CAC6-DB67-5F66-973E33D8DCC4}"/>
              </a:ext>
            </a:extLst>
          </p:cNvPr>
          <p:cNvCxnSpPr/>
          <p:nvPr/>
        </p:nvCxnSpPr>
        <p:spPr>
          <a:xfrm flipH="1">
            <a:off x="8744414" y="1654651"/>
            <a:ext cx="894886" cy="605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225D8A-1A70-6D18-9A77-D91EB3607767}"/>
              </a:ext>
            </a:extLst>
          </p:cNvPr>
          <p:cNvCxnSpPr>
            <a:cxnSpLocks/>
          </p:cNvCxnSpPr>
          <p:nvPr/>
        </p:nvCxnSpPr>
        <p:spPr>
          <a:xfrm>
            <a:off x="4483099" y="1285319"/>
            <a:ext cx="0" cy="17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65901E-A4BA-9C8B-1955-666E54351A50}"/>
              </a:ext>
            </a:extLst>
          </p:cNvPr>
          <p:cNvSpPr txBox="1"/>
          <p:nvPr/>
        </p:nvSpPr>
        <p:spPr>
          <a:xfrm>
            <a:off x="4286027" y="862975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Four random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0B83E7-F4EE-7E2E-7072-CB0050F16E9F}"/>
              </a:ext>
            </a:extLst>
          </p:cNvPr>
          <p:cNvSpPr txBox="1"/>
          <p:nvPr/>
        </p:nvSpPr>
        <p:spPr>
          <a:xfrm>
            <a:off x="9639300" y="1239152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C68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paired</a:t>
            </a:r>
          </a:p>
        </p:txBody>
      </p:sp>
    </p:spTree>
    <p:extLst>
      <p:ext uri="{BB962C8B-B14F-4D97-AF65-F5344CB8AC3E}">
        <p14:creationId xmlns:p14="http://schemas.microsoft.com/office/powerpoint/2010/main" val="16517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DA57-F1A2-6CBF-072E-FD6370E6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E1: training session – average performance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B9ED4E-03C9-4479-9081-4A57F5A82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9"/>
          <a:stretch/>
        </p:blipFill>
        <p:spPr>
          <a:xfrm>
            <a:off x="3447585" y="1469985"/>
            <a:ext cx="5296829" cy="538801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AFEF3-781F-CA7E-609E-2F278378262D}"/>
              </a:ext>
            </a:extLst>
          </p:cNvPr>
          <p:cNvSpPr txBox="1"/>
          <p:nvPr/>
        </p:nvSpPr>
        <p:spPr>
          <a:xfrm>
            <a:off x="4286027" y="862975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Four random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1D515-6A62-1521-DDA8-250F9FBA30FB}"/>
              </a:ext>
            </a:extLst>
          </p:cNvPr>
          <p:cNvSpPr txBox="1"/>
          <p:nvPr/>
        </p:nvSpPr>
        <p:spPr>
          <a:xfrm>
            <a:off x="9639300" y="1239152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C68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paired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9ACF8-E407-1F29-D526-15E802732BDC}"/>
              </a:ext>
            </a:extLst>
          </p:cNvPr>
          <p:cNvSpPr txBox="1"/>
          <p:nvPr/>
        </p:nvSpPr>
        <p:spPr>
          <a:xfrm>
            <a:off x="5260012" y="397932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learned color pairs</a:t>
            </a:r>
            <a:endParaRPr lang="en-US" dirty="0">
              <a:solidFill>
                <a:srgbClr val="7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3CC637-CAC6-DB67-5F66-973E33D8DCC4}"/>
              </a:ext>
            </a:extLst>
          </p:cNvPr>
          <p:cNvCxnSpPr/>
          <p:nvPr/>
        </p:nvCxnSpPr>
        <p:spPr>
          <a:xfrm flipH="1">
            <a:off x="8744414" y="1654651"/>
            <a:ext cx="894886" cy="605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225D8A-1A70-6D18-9A77-D91EB3607767}"/>
              </a:ext>
            </a:extLst>
          </p:cNvPr>
          <p:cNvCxnSpPr>
            <a:cxnSpLocks/>
          </p:cNvCxnSpPr>
          <p:nvPr/>
        </p:nvCxnSpPr>
        <p:spPr>
          <a:xfrm>
            <a:off x="4483099" y="1285319"/>
            <a:ext cx="0" cy="17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811A9FB-B6EA-E510-1D43-DB322937B4AA}"/>
              </a:ext>
            </a:extLst>
          </p:cNvPr>
          <p:cNvSpPr/>
          <p:nvPr/>
        </p:nvSpPr>
        <p:spPr>
          <a:xfrm>
            <a:off x="4749799" y="1469985"/>
            <a:ext cx="3530593" cy="4422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D425E4-2E36-BD7C-2B2A-D2615828B061}"/>
              </a:ext>
            </a:extLst>
          </p:cNvPr>
          <p:cNvCxnSpPr/>
          <p:nvPr/>
        </p:nvCxnSpPr>
        <p:spPr>
          <a:xfrm flipV="1">
            <a:off x="4749799" y="2362200"/>
            <a:ext cx="3530593" cy="1066800"/>
          </a:xfrm>
          <a:prstGeom prst="straightConnector1">
            <a:avLst/>
          </a:prstGeom>
          <a:ln w="38100">
            <a:solidFill>
              <a:srgbClr val="7F0000"/>
            </a:solidFill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2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72A-E205-D5B1-0391-2300D52D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6063"/>
            <a:ext cx="12192000" cy="4351338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A hallmark of our visual working memory system is its sharp capacity limit</a:t>
            </a:r>
          </a:p>
          <a:p>
            <a:r>
              <a:rPr lang="en-US" dirty="0">
                <a:cs typeface="Arial" panose="020B0604020202020204" pitchFamily="34" charset="0"/>
              </a:rPr>
              <a:t>But this capacity limit can be overcome with </a:t>
            </a:r>
            <a:r>
              <a:rPr lang="en-US" b="1" dirty="0">
                <a:solidFill>
                  <a:srgbClr val="7F0000"/>
                </a:solidFill>
                <a:cs typeface="Arial" panose="020B0604020202020204" pitchFamily="34" charset="0"/>
              </a:rPr>
              <a:t>familiarity</a:t>
            </a:r>
            <a:r>
              <a:rPr lang="en-US" b="1" dirty="0">
                <a:cs typeface="Arial" panose="020B0604020202020204" pitchFamily="34" charset="0"/>
              </a:rPr>
              <a:t>: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B0FA0-1380-C525-A46E-3A36AA4039F3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7F0000"/>
          </a:solidFill>
        </p:spPr>
        <p:txBody>
          <a:bodyPr wrap="square" rtlCol="0" anchor="ctr">
            <a:spAutoFit/>
          </a:bodyPr>
          <a:lstStyle/>
          <a:p>
            <a:pPr marL="61912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 multivariate neural signature tracking pointers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52C415-3ADE-5988-0C7B-B3CEEF47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memory is aided by long-term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ECDED-2450-F0EB-053B-DB7970AA4763}"/>
              </a:ext>
            </a:extLst>
          </p:cNvPr>
          <p:cNvSpPr txBox="1"/>
          <p:nvPr/>
        </p:nvSpPr>
        <p:spPr>
          <a:xfrm>
            <a:off x="3998608" y="5388575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Ngiam et al. (2019)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JEP:G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Fig. 3">
            <a:extLst>
              <a:ext uri="{FF2B5EF4-FFF2-40B4-BE49-F238E27FC236}">
                <a16:creationId xmlns:a16="http://schemas.microsoft.com/office/drawing/2014/main" id="{FBBD506C-7665-D11B-55DE-F94E233BB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6" r="52081"/>
          <a:stretch/>
        </p:blipFill>
        <p:spPr bwMode="auto">
          <a:xfrm>
            <a:off x="7590509" y="2141402"/>
            <a:ext cx="3155880" cy="333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E0C0C7-5B56-314F-C359-B4A05AAD54CF}"/>
              </a:ext>
            </a:extLst>
          </p:cNvPr>
          <p:cNvSpPr txBox="1"/>
          <p:nvPr/>
        </p:nvSpPr>
        <p:spPr>
          <a:xfrm>
            <a:off x="8693730" y="5388575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Zhang (2017)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M&amp;C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E4C24E-BB39-ECF9-F964-45C59CAB6EC2}"/>
              </a:ext>
            </a:extLst>
          </p:cNvPr>
          <p:cNvGrpSpPr/>
          <p:nvPr/>
        </p:nvGrpSpPr>
        <p:grpSpPr>
          <a:xfrm>
            <a:off x="537987" y="1889149"/>
            <a:ext cx="7052522" cy="3684092"/>
            <a:chOff x="35176" y="2537377"/>
            <a:chExt cx="5531528" cy="28895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268EE7-C158-AD56-6166-F153C6812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424"/>
            <a:stretch/>
          </p:blipFill>
          <p:spPr>
            <a:xfrm>
              <a:off x="35176" y="2537377"/>
              <a:ext cx="5531528" cy="267002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729CDDA-8046-2ED1-9670-6128E2256788}"/>
                </a:ext>
              </a:extLst>
            </p:cNvPr>
            <p:cNvSpPr/>
            <p:nvPr/>
          </p:nvSpPr>
          <p:spPr>
            <a:xfrm>
              <a:off x="159657" y="5118022"/>
              <a:ext cx="449943" cy="308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4" name="Picture 2" descr="Free PNG Pokemon : Pikachu">
            <a:extLst>
              <a:ext uri="{FF2B5EF4-FFF2-40B4-BE49-F238E27FC236}">
                <a16:creationId xmlns:a16="http://schemas.microsoft.com/office/drawing/2014/main" id="{2449EAFB-19DD-44F0-E9E9-3899400BA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059" y="3429000"/>
            <a:ext cx="1412848" cy="14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570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38BC-41DC-0175-A79C-BBB97FC0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EEG session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EB5BA-DB4C-BFC8-2369-77A0868B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74" y="2348786"/>
            <a:ext cx="2190909" cy="2190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DC0FFE-96EE-B315-1960-ED05C889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516" y="2446712"/>
            <a:ext cx="2190910" cy="219091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355380-7CA0-044F-66D6-BEB982D03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703"/>
          <a:stretch/>
        </p:blipFill>
        <p:spPr>
          <a:xfrm>
            <a:off x="3183718" y="1048952"/>
            <a:ext cx="6318834" cy="4790576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AEEBC1-F5BA-7D97-FDBA-ADE86CCDD75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638270" y="1421774"/>
            <a:ext cx="610630" cy="556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F237D1-13AC-84E0-635E-D12DAC077CA7}"/>
              </a:ext>
            </a:extLst>
          </p:cNvPr>
          <p:cNvSpPr txBox="1"/>
          <p:nvPr/>
        </p:nvSpPr>
        <p:spPr>
          <a:xfrm>
            <a:off x="10248900" y="1006275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Perceptually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237355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87E6-B4AC-8761-0FA6-A869155E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2 random versus 4 random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D11622-B164-30A7-3036-102D04EE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233" y="1069022"/>
            <a:ext cx="7427534" cy="5486400"/>
          </a:xfrm>
        </p:spPr>
      </p:pic>
    </p:spTree>
    <p:extLst>
      <p:ext uri="{BB962C8B-B14F-4D97-AF65-F5344CB8AC3E}">
        <p14:creationId xmlns:p14="http://schemas.microsoft.com/office/powerpoint/2010/main" val="377762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87E6-B4AC-8761-0FA6-A869155E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2 random versus 4 random, where is 4 paired?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D11622-B164-30A7-3036-102D04EE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233" y="1069022"/>
            <a:ext cx="7427534" cy="5486400"/>
          </a:xfr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61705D74-F71E-6E90-7950-C9809D63C15E}"/>
              </a:ext>
            </a:extLst>
          </p:cNvPr>
          <p:cNvSpPr/>
          <p:nvPr/>
        </p:nvSpPr>
        <p:spPr>
          <a:xfrm rot="21282523">
            <a:off x="4332258" y="2242477"/>
            <a:ext cx="8048074" cy="2176980"/>
          </a:xfrm>
          <a:prstGeom prst="arc">
            <a:avLst>
              <a:gd name="adj1" fmla="val 10854323"/>
              <a:gd name="adj2" fmla="val 19119992"/>
            </a:avLst>
          </a:prstGeom>
          <a:noFill/>
          <a:ln w="38100">
            <a:solidFill>
              <a:srgbClr val="7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33059-1C98-3231-DB3D-D7272E1255D3}"/>
              </a:ext>
            </a:extLst>
          </p:cNvPr>
          <p:cNvCxnSpPr/>
          <p:nvPr/>
        </p:nvCxnSpPr>
        <p:spPr>
          <a:xfrm flipV="1">
            <a:off x="9809767" y="2043545"/>
            <a:ext cx="0" cy="1461655"/>
          </a:xfrm>
          <a:prstGeom prst="straightConnector1">
            <a:avLst/>
          </a:prstGeom>
          <a:ln w="38100">
            <a:solidFill>
              <a:srgbClr val="7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2F993D-3046-362B-5093-F03EB36EA13E}"/>
              </a:ext>
            </a:extLst>
          </p:cNvPr>
          <p:cNvSpPr txBox="1"/>
          <p:nvPr/>
        </p:nvSpPr>
        <p:spPr>
          <a:xfrm>
            <a:off x="9809767" y="2043545"/>
            <a:ext cx="226696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7F0000"/>
                </a:solidFill>
              </a:rPr>
              <a:t>An increase in</a:t>
            </a:r>
          </a:p>
          <a:p>
            <a:r>
              <a:rPr lang="en-US" sz="2800" b="1" i="1" dirty="0">
                <a:solidFill>
                  <a:srgbClr val="7F0000"/>
                </a:solidFill>
              </a:rPr>
              <a:t>number of</a:t>
            </a:r>
          </a:p>
          <a:p>
            <a:r>
              <a:rPr lang="en-US" sz="2800" b="1" i="1" dirty="0">
                <a:solidFill>
                  <a:srgbClr val="7F0000"/>
                </a:solidFill>
              </a:rPr>
              <a:t>items stored</a:t>
            </a:r>
          </a:p>
          <a:p>
            <a:endParaRPr lang="en-US" sz="2800" b="1" i="1" dirty="0">
              <a:solidFill>
                <a:srgbClr val="7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11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F9480810-27DA-F9EF-5676-018B1CDA2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233" y="1069022"/>
            <a:ext cx="7427534" cy="5486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887E6-B4AC-8761-0FA6-A869155E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2 random versus 4 random, where is 4 paired?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1705D74-F71E-6E90-7950-C9809D63C15E}"/>
              </a:ext>
            </a:extLst>
          </p:cNvPr>
          <p:cNvSpPr/>
          <p:nvPr/>
        </p:nvSpPr>
        <p:spPr>
          <a:xfrm>
            <a:off x="4232045" y="3178916"/>
            <a:ext cx="6269700" cy="1266611"/>
          </a:xfrm>
          <a:prstGeom prst="arc">
            <a:avLst>
              <a:gd name="adj1" fmla="val 11011047"/>
              <a:gd name="adj2" fmla="val 20900608"/>
            </a:avLst>
          </a:prstGeom>
          <a:noFill/>
          <a:ln w="38100">
            <a:solidFill>
              <a:srgbClr val="7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33059-1C98-3231-DB3D-D7272E1255D3}"/>
              </a:ext>
            </a:extLst>
          </p:cNvPr>
          <p:cNvCxnSpPr>
            <a:cxnSpLocks/>
          </p:cNvCxnSpPr>
          <p:nvPr/>
        </p:nvCxnSpPr>
        <p:spPr>
          <a:xfrm>
            <a:off x="9922106" y="2524868"/>
            <a:ext cx="0" cy="854158"/>
          </a:xfrm>
          <a:prstGeom prst="straightConnector1">
            <a:avLst/>
          </a:prstGeom>
          <a:ln w="38100">
            <a:solidFill>
              <a:srgbClr val="7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2F993D-3046-362B-5093-F03EB36EA13E}"/>
              </a:ext>
            </a:extLst>
          </p:cNvPr>
          <p:cNvSpPr txBox="1"/>
          <p:nvPr/>
        </p:nvSpPr>
        <p:spPr>
          <a:xfrm>
            <a:off x="9982340" y="2474893"/>
            <a:ext cx="20340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7F0000"/>
                </a:solidFill>
              </a:rPr>
              <a:t>Reduction in</a:t>
            </a:r>
          </a:p>
          <a:p>
            <a:r>
              <a:rPr lang="en-US" sz="2800" b="1" i="1" dirty="0">
                <a:solidFill>
                  <a:srgbClr val="7F0000"/>
                </a:solidFill>
              </a:rPr>
              <a:t>items stored</a:t>
            </a:r>
          </a:p>
        </p:txBody>
      </p:sp>
    </p:spTree>
    <p:extLst>
      <p:ext uri="{BB962C8B-B14F-4D97-AF65-F5344CB8AC3E}">
        <p14:creationId xmlns:p14="http://schemas.microsoft.com/office/powerpoint/2010/main" val="19161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D164-0A39-960B-A1CC-BFA2366B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2 random versus 4 random, test 4 paired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91F505-DC9E-7832-AA03-FC1896B62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233" y="1104740"/>
            <a:ext cx="7427534" cy="54864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25A568-A347-1F1B-A888-CAA6C571869C}"/>
              </a:ext>
            </a:extLst>
          </p:cNvPr>
          <p:cNvCxnSpPr>
            <a:cxnSpLocks/>
          </p:cNvCxnSpPr>
          <p:nvPr/>
        </p:nvCxnSpPr>
        <p:spPr>
          <a:xfrm>
            <a:off x="9712785" y="2570019"/>
            <a:ext cx="0" cy="1079986"/>
          </a:xfrm>
          <a:prstGeom prst="straightConnector1">
            <a:avLst/>
          </a:prstGeom>
          <a:ln w="38100">
            <a:solidFill>
              <a:srgbClr val="7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236F47-94F2-BC6E-AE57-ECE158CDFEE5}"/>
              </a:ext>
            </a:extLst>
          </p:cNvPr>
          <p:cNvSpPr txBox="1"/>
          <p:nvPr/>
        </p:nvSpPr>
        <p:spPr>
          <a:xfrm>
            <a:off x="9712785" y="2695898"/>
            <a:ext cx="2589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7F0000"/>
                </a:solidFill>
              </a:rPr>
              <a:t>Some reduction </a:t>
            </a:r>
          </a:p>
          <a:p>
            <a:r>
              <a:rPr lang="en-US" sz="2800" b="1" i="1" dirty="0">
                <a:solidFill>
                  <a:srgbClr val="7F0000"/>
                </a:solidFill>
              </a:rPr>
              <a:t>In load</a:t>
            </a:r>
          </a:p>
        </p:txBody>
      </p:sp>
    </p:spTree>
    <p:extLst>
      <p:ext uri="{BB962C8B-B14F-4D97-AF65-F5344CB8AC3E}">
        <p14:creationId xmlns:p14="http://schemas.microsoft.com/office/powerpoint/2010/main" val="159244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B32E-71F6-A59B-0E1F-AA1F07BA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4 random versus 4 paired, test 2 random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590244-CA2B-04B6-D7D4-FF0C3B1E0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233" y="1070450"/>
            <a:ext cx="7427534" cy="5486400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7CE22-21AB-82E2-B3CD-B06B100F1CB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297078" y="1856509"/>
            <a:ext cx="1556959" cy="1156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1D7452-0EF1-F5DC-147E-EDD48CE966D6}"/>
              </a:ext>
            </a:extLst>
          </p:cNvPr>
          <p:cNvSpPr txBox="1"/>
          <p:nvPr/>
        </p:nvSpPr>
        <p:spPr>
          <a:xfrm>
            <a:off x="356756" y="3013501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Perceptually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equivalent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0159CE-738B-D1F5-B0B5-9AA78C0A011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297078" y="3844498"/>
            <a:ext cx="1556959" cy="1503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06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C67A-4DE5-F722-37CB-5DCCAC0C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2 random versus 4 paired, test 4 random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DB975D-DBB6-84BC-96A4-793A8C8F2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233" y="1091882"/>
            <a:ext cx="7427534" cy="5486400"/>
          </a:xfrm>
        </p:spPr>
      </p:pic>
    </p:spTree>
    <p:extLst>
      <p:ext uri="{BB962C8B-B14F-4D97-AF65-F5344CB8AC3E}">
        <p14:creationId xmlns:p14="http://schemas.microsoft.com/office/powerpoint/2010/main" val="506559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525-B775-641F-2D33-F9A634B4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998382-3ED4-8A8A-B821-91FF74698982}"/>
              </a:ext>
            </a:extLst>
          </p:cNvPr>
          <p:cNvCxnSpPr>
            <a:cxnSpLocks/>
          </p:cNvCxnSpPr>
          <p:nvPr/>
        </p:nvCxnSpPr>
        <p:spPr>
          <a:xfrm>
            <a:off x="8515350" y="2860280"/>
            <a:ext cx="162306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BFA6B7F2-933F-D818-3951-9BC95CAE5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97" t="9406" b="19910"/>
          <a:stretch/>
        </p:blipFill>
        <p:spPr>
          <a:xfrm>
            <a:off x="8349916" y="1208120"/>
            <a:ext cx="2988618" cy="307570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AB10D6-6AE9-3D80-80A4-899A71E0FAD4}"/>
              </a:ext>
            </a:extLst>
          </p:cNvPr>
          <p:cNvCxnSpPr>
            <a:cxnSpLocks/>
          </p:cNvCxnSpPr>
          <p:nvPr/>
        </p:nvCxnSpPr>
        <p:spPr>
          <a:xfrm>
            <a:off x="8515350" y="2774376"/>
            <a:ext cx="307106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C6AF2EB2-87D4-3CC7-38CB-EBFA009C2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38" r="28388"/>
          <a:stretch/>
        </p:blipFill>
        <p:spPr>
          <a:xfrm>
            <a:off x="6833938" y="798837"/>
            <a:ext cx="1528010" cy="4351337"/>
          </a:xfrm>
          <a:prstGeom prst="rect">
            <a:avLst/>
          </a:prstGeom>
        </p:spPr>
      </p:pic>
      <p:pic>
        <p:nvPicPr>
          <p:cNvPr id="33" name="Content Placeholder 6">
            <a:extLst>
              <a:ext uri="{FF2B5EF4-FFF2-40B4-BE49-F238E27FC236}">
                <a16:creationId xmlns:a16="http://schemas.microsoft.com/office/drawing/2014/main" id="{C780C8CF-AC6A-CBE5-11E8-6C67FC3EE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64" y="798837"/>
            <a:ext cx="6007174" cy="44372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50A1C1A-0570-AC81-9F60-923DD3696E45}"/>
              </a:ext>
            </a:extLst>
          </p:cNvPr>
          <p:cNvSpPr/>
          <p:nvPr/>
        </p:nvSpPr>
        <p:spPr>
          <a:xfrm>
            <a:off x="6833938" y="2306098"/>
            <a:ext cx="1334891" cy="11083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58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FF48E-A1D8-86D4-E12D-EB6E0EFB6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038" r="28388"/>
          <a:stretch/>
        </p:blipFill>
        <p:spPr>
          <a:xfrm>
            <a:off x="6833938" y="865336"/>
            <a:ext cx="1528010" cy="4351337"/>
          </a:xfr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0BB5ECE-28F6-8966-19B7-776F729BC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97" t="9406" b="19910"/>
          <a:stretch/>
        </p:blipFill>
        <p:spPr>
          <a:xfrm rot="2683422">
            <a:off x="8820810" y="1804857"/>
            <a:ext cx="2769283" cy="2849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F3525-B775-641F-2D33-F9A634B4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</a:t>
            </a:r>
          </a:p>
        </p:txBody>
      </p:sp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D45461AE-AEAD-1808-B2B4-41D2867F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60" y="865336"/>
            <a:ext cx="5890876" cy="43513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9E9F19-558E-2007-2B51-AFF4547325E7}"/>
              </a:ext>
            </a:extLst>
          </p:cNvPr>
          <p:cNvCxnSpPr>
            <a:cxnSpLocks/>
          </p:cNvCxnSpPr>
          <p:nvPr/>
        </p:nvCxnSpPr>
        <p:spPr>
          <a:xfrm>
            <a:off x="8515350" y="2840875"/>
            <a:ext cx="307106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8A2FA-1779-6D7B-04DC-B7751C9E94FC}"/>
              </a:ext>
            </a:extLst>
          </p:cNvPr>
          <p:cNvSpPr/>
          <p:nvPr/>
        </p:nvSpPr>
        <p:spPr>
          <a:xfrm>
            <a:off x="6833938" y="2286693"/>
            <a:ext cx="1334891" cy="11083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07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FF48E-A1D8-86D4-E12D-EB6E0EFB6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038" r="28388"/>
          <a:stretch/>
        </p:blipFill>
        <p:spPr>
          <a:xfrm>
            <a:off x="6833938" y="1045709"/>
            <a:ext cx="1528010" cy="4351337"/>
          </a:xfr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0BB5ECE-28F6-8966-19B7-776F729BC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97" t="9406" b="19910"/>
          <a:stretch/>
        </p:blipFill>
        <p:spPr>
          <a:xfrm rot="18735786">
            <a:off x="8825425" y="1145026"/>
            <a:ext cx="2769283" cy="2849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F3525-B775-641F-2D33-F9A634B4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9E9F19-558E-2007-2B51-AFF4547325E7}"/>
              </a:ext>
            </a:extLst>
          </p:cNvPr>
          <p:cNvCxnSpPr>
            <a:cxnSpLocks/>
          </p:cNvCxnSpPr>
          <p:nvPr/>
        </p:nvCxnSpPr>
        <p:spPr>
          <a:xfrm>
            <a:off x="8518633" y="2896557"/>
            <a:ext cx="307106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DABB4A3-DE70-C031-10A1-2E916BAE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" y="905146"/>
            <a:ext cx="5961102" cy="44032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5DF5A6-E423-BFBC-B1E1-45495C3CF46A}"/>
              </a:ext>
            </a:extLst>
          </p:cNvPr>
          <p:cNvSpPr/>
          <p:nvPr/>
        </p:nvSpPr>
        <p:spPr>
          <a:xfrm>
            <a:off x="6833938" y="2111188"/>
            <a:ext cx="1334891" cy="14926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4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600E1-83DF-D529-2B3A-D7DD9E635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717"/>
            <a:ext cx="12192000" cy="4978843"/>
          </a:xfrm>
        </p:spPr>
        <p:txBody>
          <a:bodyPr/>
          <a:lstStyle/>
          <a:p>
            <a:r>
              <a:rPr lang="en-US" b="1" dirty="0">
                <a:solidFill>
                  <a:srgbClr val="7F0000"/>
                </a:solidFill>
              </a:rPr>
              <a:t>Meaningfulness // real-world objects: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A4170-EAEE-F88C-3E04-07010D325B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07"/>
          <a:stretch/>
        </p:blipFill>
        <p:spPr>
          <a:xfrm>
            <a:off x="6566287" y="1256365"/>
            <a:ext cx="5041693" cy="4321547"/>
          </a:xfrm>
          <a:prstGeom prst="rect">
            <a:avLst/>
          </a:prstGeom>
        </p:spPr>
      </p:pic>
      <p:pic>
        <p:nvPicPr>
          <p:cNvPr id="6" name="New picture">
            <a:extLst>
              <a:ext uri="{FF2B5EF4-FFF2-40B4-BE49-F238E27FC236}">
                <a16:creationId xmlns:a16="http://schemas.microsoft.com/office/drawing/2014/main" id="{3D95B639-36DB-D613-FCBB-AAB010C91D9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2"/>
          <a:stretch/>
        </p:blipFill>
        <p:spPr bwMode="auto">
          <a:xfrm>
            <a:off x="333753" y="1279102"/>
            <a:ext cx="2313709" cy="323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7" name="New picture">
            <a:extLst>
              <a:ext uri="{FF2B5EF4-FFF2-40B4-BE49-F238E27FC236}">
                <a16:creationId xmlns:a16="http://schemas.microsoft.com/office/drawing/2014/main" id="{7E2D67E1-DA2D-29DD-9751-450239E3703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6469" b="44890"/>
          <a:stretch/>
        </p:blipFill>
        <p:spPr bwMode="auto">
          <a:xfrm>
            <a:off x="3114425" y="1255309"/>
            <a:ext cx="2504299" cy="221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6122C-EB3A-CFB4-FDA3-65A8C4090E04}"/>
              </a:ext>
            </a:extLst>
          </p:cNvPr>
          <p:cNvSpPr txBox="1"/>
          <p:nvPr/>
        </p:nvSpPr>
        <p:spPr>
          <a:xfrm>
            <a:off x="3370028" y="5660126"/>
            <a:ext cx="615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Asp et al. (2021)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JoCN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15538-BBF9-B380-E0E4-7EE9F97CA451}"/>
              </a:ext>
            </a:extLst>
          </p:cNvPr>
          <p:cNvSpPr txBox="1"/>
          <p:nvPr/>
        </p:nvSpPr>
        <p:spPr>
          <a:xfrm>
            <a:off x="5450250" y="5660126"/>
            <a:ext cx="6157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Brady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Störmer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(2022) 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JEP:LMC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13" name="New picture">
            <a:extLst>
              <a:ext uri="{FF2B5EF4-FFF2-40B4-BE49-F238E27FC236}">
                <a16:creationId xmlns:a16="http://schemas.microsoft.com/office/drawing/2014/main" id="{6FEB15E6-D2CA-0B3C-0909-1F9C043BB77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5" t="-1" b="44890"/>
          <a:stretch/>
        </p:blipFill>
        <p:spPr bwMode="auto">
          <a:xfrm>
            <a:off x="3004571" y="3279328"/>
            <a:ext cx="3094753" cy="221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450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30B-333A-53C1-84DF-C40DD549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differences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069BD-E62A-1684-0C38-1258E52E2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873" b="44320"/>
          <a:stretch/>
        </p:blipFill>
        <p:spPr>
          <a:xfrm>
            <a:off x="3174202" y="919163"/>
            <a:ext cx="3174202" cy="285455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1E397E-1547-A74C-380F-98727F0D6240}"/>
              </a:ext>
            </a:extLst>
          </p:cNvPr>
          <p:cNvSpPr txBox="1"/>
          <p:nvPr/>
        </p:nvSpPr>
        <p:spPr>
          <a:xfrm>
            <a:off x="867" y="1130669"/>
            <a:ext cx="3001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F0000"/>
                </a:solidFill>
                <a:latin typeface="Avenir Book" panose="02000503020000020003" pitchFamily="2" charset="0"/>
              </a:rPr>
              <a:t>“Weak chunking”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78E10-F699-1097-E8CA-CB1603502B82}"/>
              </a:ext>
            </a:extLst>
          </p:cNvPr>
          <p:cNvSpPr txBox="1"/>
          <p:nvPr/>
        </p:nvSpPr>
        <p:spPr>
          <a:xfrm>
            <a:off x="0" y="4090479"/>
            <a:ext cx="317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F0000"/>
                </a:solidFill>
                <a:latin typeface="Avenir Book" panose="02000503020000020003" pitchFamily="2" charset="0"/>
              </a:rPr>
              <a:t>“Strong chunking”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BBFF285-64C3-27AD-1841-8263BF74D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0" b="44320"/>
          <a:stretch/>
        </p:blipFill>
        <p:spPr>
          <a:xfrm>
            <a:off x="3332718" y="3869115"/>
            <a:ext cx="2857170" cy="285455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2F4056AA-3400-0549-E11E-0C4E3549E2A8}"/>
              </a:ext>
            </a:extLst>
          </p:cNvPr>
          <p:cNvGrpSpPr/>
          <p:nvPr/>
        </p:nvGrpSpPr>
        <p:grpSpPr>
          <a:xfrm>
            <a:off x="9046080" y="885965"/>
            <a:ext cx="396226" cy="276999"/>
            <a:chOff x="8881063" y="1361161"/>
            <a:chExt cx="396226" cy="27699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D7AA1DD-44FA-4F0B-3D60-CAB49B3A279B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8D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D33BB2-8C83-AD56-9C0D-B9C4A2D4EE4D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08D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2025CB-1CE8-ACAF-2802-0D0DBAB7BB20}"/>
              </a:ext>
            </a:extLst>
          </p:cNvPr>
          <p:cNvGrpSpPr/>
          <p:nvPr/>
        </p:nvGrpSpPr>
        <p:grpSpPr>
          <a:xfrm>
            <a:off x="6599619" y="2276613"/>
            <a:ext cx="396226" cy="276999"/>
            <a:chOff x="8881063" y="1361161"/>
            <a:chExt cx="396226" cy="27699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233BB26-1A18-03E0-9EDF-C8B5A060CC66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125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5EF1B70-70A3-90A9-7E3B-AD4315F52C9B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125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4P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EF5E56-3E48-1F94-E859-E9E6FEB1E8A2}"/>
              </a:ext>
            </a:extLst>
          </p:cNvPr>
          <p:cNvGrpSpPr/>
          <p:nvPr/>
        </p:nvGrpSpPr>
        <p:grpSpPr>
          <a:xfrm>
            <a:off x="6956060" y="3340602"/>
            <a:ext cx="396226" cy="276999"/>
            <a:chOff x="8881063" y="1361161"/>
            <a:chExt cx="396226" cy="27699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1FA6ABD-80A5-9B54-C726-D92118BB95DF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C86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AD9E57-228A-9175-D9AB-F4A1EF83FA78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4C86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4R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1444C14-74A8-74BD-1269-77C970561AB5}"/>
              </a:ext>
            </a:extLst>
          </p:cNvPr>
          <p:cNvSpPr/>
          <p:nvPr/>
        </p:nvSpPr>
        <p:spPr>
          <a:xfrm>
            <a:off x="6643516" y="885965"/>
            <a:ext cx="2717800" cy="272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26F1C82-D008-761C-98C4-4D373D8968F8}"/>
              </a:ext>
            </a:extLst>
          </p:cNvPr>
          <p:cNvGrpSpPr/>
          <p:nvPr/>
        </p:nvGrpSpPr>
        <p:grpSpPr>
          <a:xfrm>
            <a:off x="8295259" y="3845775"/>
            <a:ext cx="396226" cy="276999"/>
            <a:chOff x="8881063" y="1361161"/>
            <a:chExt cx="396226" cy="2769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983914F-1CFE-7B6D-1BC7-5C858C773DC3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8D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F965A9-4055-656F-488C-818A7543C9E8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08D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FBA7C53-D2AE-3313-871A-4A82EC606CF5}"/>
              </a:ext>
            </a:extLst>
          </p:cNvPr>
          <p:cNvGrpSpPr/>
          <p:nvPr/>
        </p:nvGrpSpPr>
        <p:grpSpPr>
          <a:xfrm>
            <a:off x="6593269" y="5066424"/>
            <a:ext cx="396226" cy="276999"/>
            <a:chOff x="8881063" y="1361161"/>
            <a:chExt cx="396226" cy="276999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29B8063-33D9-A6C2-4A31-649E13E3E3BE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125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103331-6159-99DB-E2FA-9795E53B6E22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125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4P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CE9477-795D-B64C-AB70-BE14CB7BBFE4}"/>
              </a:ext>
            </a:extLst>
          </p:cNvPr>
          <p:cNvGrpSpPr/>
          <p:nvPr/>
        </p:nvGrpSpPr>
        <p:grpSpPr>
          <a:xfrm>
            <a:off x="9038198" y="6297893"/>
            <a:ext cx="396226" cy="276999"/>
            <a:chOff x="8881063" y="1361161"/>
            <a:chExt cx="396226" cy="2769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6C17EC-0D40-FB9C-2A5F-E6FB2C41117B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C86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1B732F-0281-7FB6-C15A-85CA1E7F1A5E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4C86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4R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32C39D2-984C-B884-5F58-8C25D3FB72F8}"/>
              </a:ext>
            </a:extLst>
          </p:cNvPr>
          <p:cNvSpPr/>
          <p:nvPr/>
        </p:nvSpPr>
        <p:spPr>
          <a:xfrm>
            <a:off x="6628915" y="3859499"/>
            <a:ext cx="2717800" cy="272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7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30B-333A-53C1-84DF-C40DD549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differences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069BD-E62A-1684-0C38-1258E52E2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873" b="44320"/>
          <a:stretch/>
        </p:blipFill>
        <p:spPr>
          <a:xfrm>
            <a:off x="3174202" y="919163"/>
            <a:ext cx="3174202" cy="2854551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BBFF285-64C3-27AD-1841-8263BF74D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0" b="44320"/>
          <a:stretch/>
        </p:blipFill>
        <p:spPr>
          <a:xfrm>
            <a:off x="3332718" y="3869115"/>
            <a:ext cx="2857170" cy="285455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2F4056AA-3400-0549-E11E-0C4E3549E2A8}"/>
              </a:ext>
            </a:extLst>
          </p:cNvPr>
          <p:cNvGrpSpPr/>
          <p:nvPr/>
        </p:nvGrpSpPr>
        <p:grpSpPr>
          <a:xfrm rot="5400000">
            <a:off x="9050168" y="3336514"/>
            <a:ext cx="396226" cy="276999"/>
            <a:chOff x="8881063" y="1361161"/>
            <a:chExt cx="396226" cy="27699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D7AA1DD-44FA-4F0B-3D60-CAB49B3A279B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8D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D33BB2-8C83-AD56-9C0D-B9C4A2D4EE4D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08D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2025CB-1CE8-ACAF-2802-0D0DBAB7BB20}"/>
              </a:ext>
            </a:extLst>
          </p:cNvPr>
          <p:cNvGrpSpPr/>
          <p:nvPr/>
        </p:nvGrpSpPr>
        <p:grpSpPr>
          <a:xfrm rot="5400000">
            <a:off x="7659520" y="890053"/>
            <a:ext cx="396226" cy="276999"/>
            <a:chOff x="8881063" y="1361161"/>
            <a:chExt cx="396226" cy="27699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233BB26-1A18-03E0-9EDF-C8B5A060CC66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125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5EF1B70-70A3-90A9-7E3B-AD4315F52C9B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125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4P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EF5E56-3E48-1F94-E859-E9E6FEB1E8A2}"/>
              </a:ext>
            </a:extLst>
          </p:cNvPr>
          <p:cNvGrpSpPr/>
          <p:nvPr/>
        </p:nvGrpSpPr>
        <p:grpSpPr>
          <a:xfrm rot="5400000">
            <a:off x="6595531" y="1246494"/>
            <a:ext cx="396226" cy="276999"/>
            <a:chOff x="8881063" y="1361161"/>
            <a:chExt cx="396226" cy="27699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1FA6ABD-80A5-9B54-C726-D92118BB95DF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C86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AD9E57-228A-9175-D9AB-F4A1EF83FA78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4C86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4R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1444C14-74A8-74BD-1269-77C970561AB5}"/>
              </a:ext>
            </a:extLst>
          </p:cNvPr>
          <p:cNvSpPr/>
          <p:nvPr/>
        </p:nvSpPr>
        <p:spPr>
          <a:xfrm>
            <a:off x="6665203" y="870559"/>
            <a:ext cx="2717800" cy="272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26F1C82-D008-761C-98C4-4D373D8968F8}"/>
              </a:ext>
            </a:extLst>
          </p:cNvPr>
          <p:cNvGrpSpPr/>
          <p:nvPr/>
        </p:nvGrpSpPr>
        <p:grpSpPr>
          <a:xfrm rot="7428517">
            <a:off x="8998714" y="6158671"/>
            <a:ext cx="396226" cy="276999"/>
            <a:chOff x="8881063" y="1361161"/>
            <a:chExt cx="396226" cy="2769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983914F-1CFE-7B6D-1BC7-5C858C773DC3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8D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F965A9-4055-656F-488C-818A7543C9E8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08D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FBA7C53-D2AE-3313-871A-4A82EC606CF5}"/>
              </a:ext>
            </a:extLst>
          </p:cNvPr>
          <p:cNvGrpSpPr/>
          <p:nvPr/>
        </p:nvGrpSpPr>
        <p:grpSpPr>
          <a:xfrm rot="7428517">
            <a:off x="8931498" y="4065292"/>
            <a:ext cx="396226" cy="276999"/>
            <a:chOff x="8881063" y="1361161"/>
            <a:chExt cx="396226" cy="276999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29B8063-33D9-A6C2-4A31-649E13E3E3BE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125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103331-6159-99DB-E2FA-9795E53B6E22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125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4P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CE9477-795D-B64C-AB70-BE14CB7BBFE4}"/>
              </a:ext>
            </a:extLst>
          </p:cNvPr>
          <p:cNvGrpSpPr/>
          <p:nvPr/>
        </p:nvGrpSpPr>
        <p:grpSpPr>
          <a:xfrm rot="7428517">
            <a:off x="6547861" y="5411570"/>
            <a:ext cx="396226" cy="276999"/>
            <a:chOff x="8881063" y="1361161"/>
            <a:chExt cx="396226" cy="2769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86C17EC-0D40-FB9C-2A5F-E6FB2C41117B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C86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1B732F-0281-7FB6-C15A-85CA1E7F1A5E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4C86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4R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32C39D2-984C-B884-5F58-8C25D3FB72F8}"/>
              </a:ext>
            </a:extLst>
          </p:cNvPr>
          <p:cNvSpPr/>
          <p:nvPr/>
        </p:nvSpPr>
        <p:spPr>
          <a:xfrm>
            <a:off x="6628915" y="3859499"/>
            <a:ext cx="2717800" cy="272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CBEFC-7B71-7B4C-12FE-9EE99EC789A7}"/>
              </a:ext>
            </a:extLst>
          </p:cNvPr>
          <p:cNvSpPr txBox="1"/>
          <p:nvPr/>
        </p:nvSpPr>
        <p:spPr>
          <a:xfrm>
            <a:off x="867" y="1130669"/>
            <a:ext cx="3001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F0000"/>
                </a:solidFill>
                <a:latin typeface="Avenir Book" panose="02000503020000020003" pitchFamily="2" charset="0"/>
              </a:rPr>
              <a:t>“Weak chunking”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BCF08-E890-B00A-FC04-F83F4FC97E85}"/>
              </a:ext>
            </a:extLst>
          </p:cNvPr>
          <p:cNvSpPr txBox="1"/>
          <p:nvPr/>
        </p:nvSpPr>
        <p:spPr>
          <a:xfrm>
            <a:off x="0" y="4090479"/>
            <a:ext cx="317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F0000"/>
                </a:solidFill>
                <a:latin typeface="Avenir Book" panose="02000503020000020003" pitchFamily="2" charset="0"/>
              </a:rPr>
              <a:t>“Strong chunking”</a:t>
            </a:r>
          </a:p>
        </p:txBody>
      </p:sp>
    </p:spTree>
    <p:extLst>
      <p:ext uri="{BB962C8B-B14F-4D97-AF65-F5344CB8AC3E}">
        <p14:creationId xmlns:p14="http://schemas.microsoft.com/office/powerpoint/2010/main" val="1246687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30B-333A-53C1-84DF-C40DD549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differences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069BD-E62A-1684-0C38-1258E52E2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873" b="44320"/>
          <a:stretch/>
        </p:blipFill>
        <p:spPr>
          <a:xfrm>
            <a:off x="3174202" y="919163"/>
            <a:ext cx="3174202" cy="2854551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BBFF285-64C3-27AD-1841-8263BF74D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0" b="44320"/>
          <a:stretch/>
        </p:blipFill>
        <p:spPr>
          <a:xfrm>
            <a:off x="3332718" y="3869115"/>
            <a:ext cx="2857170" cy="285455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5588FF-3796-72A8-0E09-A0678D8FF91D}"/>
              </a:ext>
            </a:extLst>
          </p:cNvPr>
          <p:cNvGrpSpPr/>
          <p:nvPr/>
        </p:nvGrpSpPr>
        <p:grpSpPr>
          <a:xfrm>
            <a:off x="6575341" y="3334322"/>
            <a:ext cx="396226" cy="276999"/>
            <a:chOff x="8881063" y="1361161"/>
            <a:chExt cx="396226" cy="2769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095D67-EBAA-31D3-585C-A18A90A73EB0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8D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92FEF5-EF1A-5C50-2DBC-C6C392106DEB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08D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C9E9F-94C0-AD7A-1FFB-6EE55981C61F}"/>
              </a:ext>
            </a:extLst>
          </p:cNvPr>
          <p:cNvGrpSpPr/>
          <p:nvPr/>
        </p:nvGrpSpPr>
        <p:grpSpPr>
          <a:xfrm>
            <a:off x="7235216" y="1219902"/>
            <a:ext cx="396226" cy="276999"/>
            <a:chOff x="8881063" y="1361161"/>
            <a:chExt cx="396226" cy="27699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AC891D-0DAE-D805-526B-94764F3DA91D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125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732244-0560-C423-DA02-6771BC21E516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125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4P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59F6A2-0D4E-21BC-002C-9CC9091A64B8}"/>
              </a:ext>
            </a:extLst>
          </p:cNvPr>
          <p:cNvGrpSpPr/>
          <p:nvPr/>
        </p:nvGrpSpPr>
        <p:grpSpPr>
          <a:xfrm>
            <a:off x="6581691" y="859587"/>
            <a:ext cx="396226" cy="276999"/>
            <a:chOff x="8881063" y="1361161"/>
            <a:chExt cx="396226" cy="27699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792032-1D2D-4BAD-5458-F4E7B20C9E39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C86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E19025-B865-120B-82F9-8DD07D6CC8B6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4C86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4R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6A125-F542-51B5-7901-FE57B57C88AC}"/>
              </a:ext>
            </a:extLst>
          </p:cNvPr>
          <p:cNvSpPr/>
          <p:nvPr/>
        </p:nvSpPr>
        <p:spPr>
          <a:xfrm>
            <a:off x="6643516" y="885965"/>
            <a:ext cx="2717800" cy="272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88B1F9-F47D-3629-6A5E-B79B05A31645}"/>
              </a:ext>
            </a:extLst>
          </p:cNvPr>
          <p:cNvGrpSpPr/>
          <p:nvPr/>
        </p:nvGrpSpPr>
        <p:grpSpPr>
          <a:xfrm>
            <a:off x="6557413" y="6301017"/>
            <a:ext cx="396226" cy="276999"/>
            <a:chOff x="8881063" y="1361161"/>
            <a:chExt cx="396226" cy="27699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A1CCF3-A971-41A2-E4C4-14790EA94FA9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8D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C1E527-23A4-C434-F199-B932AB0F0CC4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08D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D78F8F-811D-4E66-C944-0FCAF84DE7C6}"/>
              </a:ext>
            </a:extLst>
          </p:cNvPr>
          <p:cNvGrpSpPr/>
          <p:nvPr/>
        </p:nvGrpSpPr>
        <p:grpSpPr>
          <a:xfrm>
            <a:off x="8488778" y="5641565"/>
            <a:ext cx="396226" cy="276999"/>
            <a:chOff x="8881063" y="1361161"/>
            <a:chExt cx="396226" cy="27699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C7D271-5C71-F8AF-0655-145863D3882B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125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6D10E0-7FA4-5ABC-41A0-757C8904CDE0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125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4CCE17-3889-32BB-A5BE-EE7ACEA1BA07}"/>
              </a:ext>
            </a:extLst>
          </p:cNvPr>
          <p:cNvGrpSpPr/>
          <p:nvPr/>
        </p:nvGrpSpPr>
        <p:grpSpPr>
          <a:xfrm>
            <a:off x="6581691" y="3831831"/>
            <a:ext cx="396226" cy="276999"/>
            <a:chOff x="8881063" y="1361161"/>
            <a:chExt cx="396226" cy="2769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61B0C9-BCAC-9608-AF4E-6D5085BF0031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C86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EA2314-8ACB-00F9-8C4D-48132E598B8B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4C86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4R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8BC5186-41F5-7F7C-F48B-06BC06F8D072}"/>
              </a:ext>
            </a:extLst>
          </p:cNvPr>
          <p:cNvSpPr/>
          <p:nvPr/>
        </p:nvSpPr>
        <p:spPr>
          <a:xfrm>
            <a:off x="6628915" y="3859499"/>
            <a:ext cx="2717800" cy="272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94B27B-3DED-AD6A-5670-4050E34E87C0}"/>
              </a:ext>
            </a:extLst>
          </p:cNvPr>
          <p:cNvSpPr txBox="1"/>
          <p:nvPr/>
        </p:nvSpPr>
        <p:spPr>
          <a:xfrm>
            <a:off x="867" y="1130669"/>
            <a:ext cx="3001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F0000"/>
                </a:solidFill>
                <a:latin typeface="Avenir Book" panose="02000503020000020003" pitchFamily="2" charset="0"/>
              </a:rPr>
              <a:t>“Weak chunking”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B144DE-CA8A-CF31-3829-26A59957D668}"/>
              </a:ext>
            </a:extLst>
          </p:cNvPr>
          <p:cNvSpPr txBox="1"/>
          <p:nvPr/>
        </p:nvSpPr>
        <p:spPr>
          <a:xfrm>
            <a:off x="0" y="4090479"/>
            <a:ext cx="317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F0000"/>
                </a:solidFill>
                <a:latin typeface="Avenir Book" panose="02000503020000020003" pitchFamily="2" charset="0"/>
              </a:rPr>
              <a:t>“Strong chunking”</a:t>
            </a:r>
          </a:p>
        </p:txBody>
      </p:sp>
    </p:spTree>
    <p:extLst>
      <p:ext uri="{BB962C8B-B14F-4D97-AF65-F5344CB8AC3E}">
        <p14:creationId xmlns:p14="http://schemas.microsoft.com/office/powerpoint/2010/main" val="1483371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30B-333A-53C1-84DF-C40DD549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differences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069BD-E62A-1684-0C38-1258E52E2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7873" b="44320"/>
          <a:stretch/>
        </p:blipFill>
        <p:spPr>
          <a:xfrm>
            <a:off x="3174202" y="919163"/>
            <a:ext cx="3174202" cy="2854551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BBFF285-64C3-27AD-1841-8263BF74D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80" b="44320"/>
          <a:stretch/>
        </p:blipFill>
        <p:spPr>
          <a:xfrm>
            <a:off x="3332718" y="3869115"/>
            <a:ext cx="2857170" cy="285455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5588FF-3796-72A8-0E09-A0678D8FF91D}"/>
              </a:ext>
            </a:extLst>
          </p:cNvPr>
          <p:cNvGrpSpPr/>
          <p:nvPr/>
        </p:nvGrpSpPr>
        <p:grpSpPr>
          <a:xfrm>
            <a:off x="6575341" y="4700441"/>
            <a:ext cx="396226" cy="276999"/>
            <a:chOff x="8881063" y="1361161"/>
            <a:chExt cx="396226" cy="2769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095D67-EBAA-31D3-585C-A18A90A73EB0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8D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92FEF5-EF1A-5C50-2DBC-C6C392106DEB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08D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C9E9F-94C0-AD7A-1FFB-6EE55981C61F}"/>
              </a:ext>
            </a:extLst>
          </p:cNvPr>
          <p:cNvGrpSpPr/>
          <p:nvPr/>
        </p:nvGrpSpPr>
        <p:grpSpPr>
          <a:xfrm>
            <a:off x="7235216" y="2586021"/>
            <a:ext cx="396226" cy="276999"/>
            <a:chOff x="8881063" y="1361161"/>
            <a:chExt cx="396226" cy="27699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AC891D-0DAE-D805-526B-94764F3DA91D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125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732244-0560-C423-DA02-6771BC21E516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125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4P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59F6A2-0D4E-21BC-002C-9CC9091A64B8}"/>
              </a:ext>
            </a:extLst>
          </p:cNvPr>
          <p:cNvGrpSpPr/>
          <p:nvPr/>
        </p:nvGrpSpPr>
        <p:grpSpPr>
          <a:xfrm>
            <a:off x="6581691" y="2225706"/>
            <a:ext cx="396226" cy="276999"/>
            <a:chOff x="8881063" y="1361161"/>
            <a:chExt cx="396226" cy="27699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792032-1D2D-4BAD-5458-F4E7B20C9E39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C86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E19025-B865-120B-82F9-8DD07D6CC8B6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4C86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4R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6A125-F542-51B5-7901-FE57B57C88AC}"/>
              </a:ext>
            </a:extLst>
          </p:cNvPr>
          <p:cNvSpPr/>
          <p:nvPr/>
        </p:nvSpPr>
        <p:spPr>
          <a:xfrm>
            <a:off x="6643516" y="2252084"/>
            <a:ext cx="2717800" cy="272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88B1F9-F47D-3629-6A5E-B79B05A31645}"/>
              </a:ext>
            </a:extLst>
          </p:cNvPr>
          <p:cNvGrpSpPr/>
          <p:nvPr/>
        </p:nvGrpSpPr>
        <p:grpSpPr>
          <a:xfrm>
            <a:off x="6581739" y="4693602"/>
            <a:ext cx="396226" cy="276999"/>
            <a:chOff x="8881063" y="1361161"/>
            <a:chExt cx="396226" cy="27699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A1CCF3-A971-41A2-E4C4-14790EA94FA9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8D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C1E527-23A4-C434-F199-B932AB0F0CC4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08D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D78F8F-811D-4E66-C944-0FCAF84DE7C6}"/>
              </a:ext>
            </a:extLst>
          </p:cNvPr>
          <p:cNvGrpSpPr/>
          <p:nvPr/>
        </p:nvGrpSpPr>
        <p:grpSpPr>
          <a:xfrm>
            <a:off x="8488778" y="4034150"/>
            <a:ext cx="396226" cy="276999"/>
            <a:chOff x="8881063" y="1361161"/>
            <a:chExt cx="396226" cy="27699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C7D271-5C71-F8AF-0655-145863D3882B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125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6D10E0-7FA4-5ABC-41A0-757C8904CDE0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125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4CCE17-3889-32BB-A5BE-EE7ACEA1BA07}"/>
              </a:ext>
            </a:extLst>
          </p:cNvPr>
          <p:cNvGrpSpPr/>
          <p:nvPr/>
        </p:nvGrpSpPr>
        <p:grpSpPr>
          <a:xfrm>
            <a:off x="6581691" y="2224416"/>
            <a:ext cx="396226" cy="276999"/>
            <a:chOff x="8881063" y="1361161"/>
            <a:chExt cx="396226" cy="2769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261B0C9-BCAC-9608-AF4E-6D5085BF0031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C86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EA2314-8ACB-00F9-8C4D-48132E598B8B}"/>
                </a:ext>
              </a:extLst>
            </p:cNvPr>
            <p:cNvSpPr txBox="1"/>
            <p:nvPr/>
          </p:nvSpPr>
          <p:spPr>
            <a:xfrm>
              <a:off x="8881063" y="1361161"/>
              <a:ext cx="3962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4C86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4R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8BC5186-41F5-7F7C-F48B-06BC06F8D072}"/>
              </a:ext>
            </a:extLst>
          </p:cNvPr>
          <p:cNvSpPr/>
          <p:nvPr/>
        </p:nvSpPr>
        <p:spPr>
          <a:xfrm>
            <a:off x="6653241" y="2252084"/>
            <a:ext cx="2717800" cy="2725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1E91B-3CDF-85E1-221F-BD3057C33800}"/>
              </a:ext>
            </a:extLst>
          </p:cNvPr>
          <p:cNvSpPr txBox="1"/>
          <p:nvPr/>
        </p:nvSpPr>
        <p:spPr>
          <a:xfrm>
            <a:off x="867" y="1130669"/>
            <a:ext cx="3001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F0000"/>
                </a:solidFill>
                <a:latin typeface="Avenir Book" panose="02000503020000020003" pitchFamily="2" charset="0"/>
              </a:rPr>
              <a:t>“Weak chunking”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2602A-604B-ADE2-79FA-A7A0B7522CCA}"/>
              </a:ext>
            </a:extLst>
          </p:cNvPr>
          <p:cNvSpPr txBox="1"/>
          <p:nvPr/>
        </p:nvSpPr>
        <p:spPr>
          <a:xfrm>
            <a:off x="0" y="4090479"/>
            <a:ext cx="317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F0000"/>
                </a:solidFill>
                <a:latin typeface="Avenir Book" panose="02000503020000020003" pitchFamily="2" charset="0"/>
              </a:rPr>
              <a:t>“Strong chunking”</a:t>
            </a:r>
          </a:p>
        </p:txBody>
      </p:sp>
    </p:spTree>
    <p:extLst>
      <p:ext uri="{BB962C8B-B14F-4D97-AF65-F5344CB8AC3E}">
        <p14:creationId xmlns:p14="http://schemas.microsoft.com/office/powerpoint/2010/main" val="3214105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6967-EFBD-3615-534E-7BBD2CCD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differences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F593C-5695-F1A6-1643-40E7EB141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1226" y="1282360"/>
            <a:ext cx="6778087" cy="5264534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2EADD9-4BEF-FA3D-00C6-F6D22F4385F6}"/>
              </a:ext>
            </a:extLst>
          </p:cNvPr>
          <p:cNvCxnSpPr>
            <a:cxnSpLocks/>
          </p:cNvCxnSpPr>
          <p:nvPr/>
        </p:nvCxnSpPr>
        <p:spPr>
          <a:xfrm>
            <a:off x="3834347" y="1494971"/>
            <a:ext cx="6515123" cy="450809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50500A-543D-F07A-9A20-AABBD5805A62}"/>
              </a:ext>
            </a:extLst>
          </p:cNvPr>
          <p:cNvSpPr txBox="1"/>
          <p:nvPr/>
        </p:nvSpPr>
        <p:spPr>
          <a:xfrm>
            <a:off x="9979313" y="5039863"/>
            <a:ext cx="323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trajectory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857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8E63-4A0A-9500-E5B1-624D188F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2 -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530D3-F319-2658-36E3-D156B896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4" y="717630"/>
            <a:ext cx="10916212" cy="61403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7275A-BA56-5841-60EF-1A0ADD380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48833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Trained subjects to learn three color triplets</a:t>
            </a:r>
          </a:p>
        </p:txBody>
      </p:sp>
    </p:spTree>
    <p:extLst>
      <p:ext uri="{BB962C8B-B14F-4D97-AF65-F5344CB8AC3E}">
        <p14:creationId xmlns:p14="http://schemas.microsoft.com/office/powerpoint/2010/main" val="211810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8E63-4A0A-9500-E5B1-624D188F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2 -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44675-775C-D169-397D-52312E74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5" y="717631"/>
            <a:ext cx="10916210" cy="614036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2B223C-5F1C-CCB8-B06D-281540E09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1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8E63-4A0A-9500-E5B1-624D188F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2 -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01FC2-3FCE-D1C0-27F0-CE5EA152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5" y="717631"/>
            <a:ext cx="10916210" cy="614036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68E651-3AC4-D8EF-F1A0-4B2DFB991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87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5631-DA79-AF4C-E9BA-7B724D92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2067-D82B-A7A5-BD46-03B34CB47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15F45-5AA7-178E-5ABF-EF68411D2410}"/>
              </a:ext>
            </a:extLst>
          </p:cNvPr>
          <p:cNvSpPr/>
          <p:nvPr/>
        </p:nvSpPr>
        <p:spPr>
          <a:xfrm>
            <a:off x="1280929" y="4327792"/>
            <a:ext cx="729205" cy="72920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8E56B-CC15-14EB-B2C8-025124646B8A}"/>
              </a:ext>
            </a:extLst>
          </p:cNvPr>
          <p:cNvSpPr/>
          <p:nvPr/>
        </p:nvSpPr>
        <p:spPr>
          <a:xfrm>
            <a:off x="2393546" y="4327792"/>
            <a:ext cx="729205" cy="7292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0E85E-818F-871F-44DC-60D6FAAA2948}"/>
              </a:ext>
            </a:extLst>
          </p:cNvPr>
          <p:cNvSpPr/>
          <p:nvPr/>
        </p:nvSpPr>
        <p:spPr>
          <a:xfrm>
            <a:off x="3506163" y="4327792"/>
            <a:ext cx="729205" cy="729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ED8239-4A41-BBCB-9804-841167FAFAF2}"/>
              </a:ext>
            </a:extLst>
          </p:cNvPr>
          <p:cNvSpPr/>
          <p:nvPr/>
        </p:nvSpPr>
        <p:spPr>
          <a:xfrm>
            <a:off x="4618780" y="4327792"/>
            <a:ext cx="729205" cy="7292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E06FB-9E7B-534F-664C-05F96A9B5F95}"/>
              </a:ext>
            </a:extLst>
          </p:cNvPr>
          <p:cNvSpPr/>
          <p:nvPr/>
        </p:nvSpPr>
        <p:spPr>
          <a:xfrm>
            <a:off x="5731397" y="4327792"/>
            <a:ext cx="729205" cy="729205"/>
          </a:xfrm>
          <a:prstGeom prst="rect">
            <a:avLst/>
          </a:prstGeom>
          <a:solidFill>
            <a:srgbClr val="02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60CA31-7320-D4A5-E3AA-CA1249B2B286}"/>
              </a:ext>
            </a:extLst>
          </p:cNvPr>
          <p:cNvSpPr/>
          <p:nvPr/>
        </p:nvSpPr>
        <p:spPr>
          <a:xfrm>
            <a:off x="6844014" y="4327792"/>
            <a:ext cx="729205" cy="729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40112-FFD8-A5B2-82A1-39F28DF3610C}"/>
              </a:ext>
            </a:extLst>
          </p:cNvPr>
          <p:cNvSpPr/>
          <p:nvPr/>
        </p:nvSpPr>
        <p:spPr>
          <a:xfrm>
            <a:off x="7956631" y="4327792"/>
            <a:ext cx="729205" cy="72920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AE7836-1E3C-FD8C-D634-E51AB3083CB2}"/>
              </a:ext>
            </a:extLst>
          </p:cNvPr>
          <p:cNvSpPr/>
          <p:nvPr/>
        </p:nvSpPr>
        <p:spPr>
          <a:xfrm>
            <a:off x="9069248" y="4327792"/>
            <a:ext cx="729205" cy="729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F8A8C-8300-32F3-6515-6E7DCFD5104C}"/>
              </a:ext>
            </a:extLst>
          </p:cNvPr>
          <p:cNvSpPr/>
          <p:nvPr/>
        </p:nvSpPr>
        <p:spPr>
          <a:xfrm>
            <a:off x="10181862" y="4327792"/>
            <a:ext cx="729205" cy="729205"/>
          </a:xfrm>
          <a:prstGeom prst="rect">
            <a:avLst/>
          </a:prstGeom>
          <a:solidFill>
            <a:srgbClr val="E96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9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5631-DA79-AF4C-E9BA-7B724D92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2067-D82B-A7A5-BD46-03B34CB4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9730"/>
            <a:ext cx="12192000" cy="14693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Only subjects who correctly produced all triplets were considered “learners”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C15F45-5AA7-178E-5ABF-EF68411D2410}"/>
              </a:ext>
            </a:extLst>
          </p:cNvPr>
          <p:cNvSpPr/>
          <p:nvPr/>
        </p:nvSpPr>
        <p:spPr>
          <a:xfrm>
            <a:off x="3289922" y="3807453"/>
            <a:ext cx="729205" cy="72920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8E56B-CC15-14EB-B2C8-025124646B8A}"/>
              </a:ext>
            </a:extLst>
          </p:cNvPr>
          <p:cNvSpPr/>
          <p:nvPr/>
        </p:nvSpPr>
        <p:spPr>
          <a:xfrm>
            <a:off x="8415035" y="3060197"/>
            <a:ext cx="729205" cy="7292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0E85E-818F-871F-44DC-60D6FAAA2948}"/>
              </a:ext>
            </a:extLst>
          </p:cNvPr>
          <p:cNvSpPr/>
          <p:nvPr/>
        </p:nvSpPr>
        <p:spPr>
          <a:xfrm>
            <a:off x="5737666" y="3789402"/>
            <a:ext cx="729205" cy="729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ED8239-4A41-BBCB-9804-841167FAFAF2}"/>
              </a:ext>
            </a:extLst>
          </p:cNvPr>
          <p:cNvSpPr/>
          <p:nvPr/>
        </p:nvSpPr>
        <p:spPr>
          <a:xfrm>
            <a:off x="5737666" y="2330992"/>
            <a:ext cx="729205" cy="7292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E06FB-9E7B-534F-664C-05F96A9B5F95}"/>
              </a:ext>
            </a:extLst>
          </p:cNvPr>
          <p:cNvSpPr/>
          <p:nvPr/>
        </p:nvSpPr>
        <p:spPr>
          <a:xfrm>
            <a:off x="3289922" y="3064398"/>
            <a:ext cx="729205" cy="729205"/>
          </a:xfrm>
          <a:prstGeom prst="rect">
            <a:avLst/>
          </a:prstGeom>
          <a:solidFill>
            <a:srgbClr val="02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60CA31-7320-D4A5-E3AA-CA1249B2B286}"/>
              </a:ext>
            </a:extLst>
          </p:cNvPr>
          <p:cNvSpPr/>
          <p:nvPr/>
        </p:nvSpPr>
        <p:spPr>
          <a:xfrm>
            <a:off x="8415035" y="2315292"/>
            <a:ext cx="729205" cy="729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40112-FFD8-A5B2-82A1-39F28DF3610C}"/>
              </a:ext>
            </a:extLst>
          </p:cNvPr>
          <p:cNvSpPr/>
          <p:nvPr/>
        </p:nvSpPr>
        <p:spPr>
          <a:xfrm>
            <a:off x="3289922" y="2349043"/>
            <a:ext cx="729205" cy="72920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AE7836-1E3C-FD8C-D634-E51AB3083CB2}"/>
              </a:ext>
            </a:extLst>
          </p:cNvPr>
          <p:cNvSpPr/>
          <p:nvPr/>
        </p:nvSpPr>
        <p:spPr>
          <a:xfrm>
            <a:off x="8415035" y="3789402"/>
            <a:ext cx="729205" cy="729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9F8A8C-8300-32F3-6515-6E7DCFD5104C}"/>
              </a:ext>
            </a:extLst>
          </p:cNvPr>
          <p:cNvSpPr/>
          <p:nvPr/>
        </p:nvSpPr>
        <p:spPr>
          <a:xfrm>
            <a:off x="5737666" y="3064397"/>
            <a:ext cx="729205" cy="729205"/>
          </a:xfrm>
          <a:prstGeom prst="rect">
            <a:avLst/>
          </a:prstGeom>
          <a:solidFill>
            <a:srgbClr val="E96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089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F1A8-741A-CBF7-FA72-F6328A872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0796"/>
            <a:ext cx="12192000" cy="5080078"/>
          </a:xfrm>
        </p:spPr>
        <p:txBody>
          <a:bodyPr/>
          <a:lstStyle/>
          <a:p>
            <a:r>
              <a:rPr lang="en-US" b="1" dirty="0">
                <a:solidFill>
                  <a:srgbClr val="7F0000"/>
                </a:solidFill>
              </a:rPr>
              <a:t>Repetition learning // associative learning</a:t>
            </a:r>
            <a:r>
              <a:rPr lang="en-US" dirty="0">
                <a:solidFill>
                  <a:srgbClr val="7F0000"/>
                </a:solidFill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98C95-DCF9-E96F-5CBB-D294D6E2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36" y="3215048"/>
            <a:ext cx="3975341" cy="3167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1C017A-783D-F5FC-EFEE-A4E1B6EDCDCB}"/>
              </a:ext>
            </a:extLst>
          </p:cNvPr>
          <p:cNvSpPr txBox="1"/>
          <p:nvPr/>
        </p:nvSpPr>
        <p:spPr>
          <a:xfrm>
            <a:off x="3112526" y="6382468"/>
            <a:ext cx="3048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Musfeld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(2023) 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PNAS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5243E3-6ED5-D756-C370-9080517AF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130" y="2611926"/>
            <a:ext cx="3738960" cy="36393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5EEED7-2F51-42E4-2D11-59BF3C18EFCF}"/>
              </a:ext>
            </a:extLst>
          </p:cNvPr>
          <p:cNvSpPr txBox="1"/>
          <p:nvPr/>
        </p:nvSpPr>
        <p:spPr>
          <a:xfrm>
            <a:off x="8502866" y="6269836"/>
            <a:ext cx="3048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Ngiam et al. (2019) 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JEP:G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556CDC-BE63-4AAC-9FDE-4E1FB27184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7" t="24180" r="28579" b="23658"/>
          <a:stretch/>
        </p:blipFill>
        <p:spPr>
          <a:xfrm>
            <a:off x="8244716" y="781709"/>
            <a:ext cx="2368374" cy="1644704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2AE4CB8-E5FE-15A3-BB9B-632FC011D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25"/>
          <a:stretch/>
        </p:blipFill>
        <p:spPr bwMode="auto">
          <a:xfrm>
            <a:off x="1801505" y="803493"/>
            <a:ext cx="4359572" cy="24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563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82B5-6A54-D084-A296-DA51BDC2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7630"/>
          </a:xfrm>
        </p:spPr>
        <p:txBody>
          <a:bodyPr/>
          <a:lstStyle/>
          <a:p>
            <a:r>
              <a:rPr lang="en-US" dirty="0"/>
              <a:t>Experiment 2 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E7401-AE21-6884-EEE9-ADABBC9B9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8535" y="2080101"/>
            <a:ext cx="3840480" cy="3456432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90052C1-FC19-1FE3-90FF-FCE1C3704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3460" y="2080101"/>
            <a:ext cx="3840480" cy="3456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9DFEB7-A961-5A98-3E57-DC6E0446001C}"/>
              </a:ext>
            </a:extLst>
          </p:cNvPr>
          <p:cNvSpPr txBox="1"/>
          <p:nvPr/>
        </p:nvSpPr>
        <p:spPr>
          <a:xfrm>
            <a:off x="5418218" y="1405890"/>
            <a:ext cx="1355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Learners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D54DB-2BA9-19EB-156E-5B940D933D26}"/>
              </a:ext>
            </a:extLst>
          </p:cNvPr>
          <p:cNvSpPr txBox="1"/>
          <p:nvPr/>
        </p:nvSpPr>
        <p:spPr>
          <a:xfrm>
            <a:off x="9337186" y="1405890"/>
            <a:ext cx="197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Non-learners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85CD842-F9EF-33CA-DC44-E3154E126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09" y="2080101"/>
            <a:ext cx="3840480" cy="3456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0B8777-1F3E-CA79-EC25-779C2DC41BFD}"/>
              </a:ext>
            </a:extLst>
          </p:cNvPr>
          <p:cNvSpPr txBox="1"/>
          <p:nvPr/>
        </p:nvSpPr>
        <p:spPr>
          <a:xfrm>
            <a:off x="1192884" y="1405890"/>
            <a:ext cx="166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Aggregate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144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38BC-41DC-0175-A79C-BBB97FC0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2: EEG session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EB5BA-DB4C-BFC8-2369-77A0868B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74" y="2348786"/>
            <a:ext cx="2190909" cy="2190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DC0FFE-96EE-B315-1960-ED05C889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516" y="2446712"/>
            <a:ext cx="2190910" cy="21909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AEEBC1-F5BA-7D97-FDBA-ADE86CCDD75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638270" y="1421774"/>
            <a:ext cx="610630" cy="556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F237D1-13AC-84E0-635E-D12DAC077CA7}"/>
              </a:ext>
            </a:extLst>
          </p:cNvPr>
          <p:cNvSpPr txBox="1"/>
          <p:nvPr/>
        </p:nvSpPr>
        <p:spPr>
          <a:xfrm>
            <a:off x="10248900" y="1006275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Perceptually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equivalent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BFEFEB-061B-EAC2-5B78-703CDEFE2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82187" y="1138558"/>
            <a:ext cx="6056083" cy="4580884"/>
          </a:xfrm>
        </p:spPr>
      </p:pic>
    </p:spTree>
    <p:extLst>
      <p:ext uri="{BB962C8B-B14F-4D97-AF65-F5344CB8AC3E}">
        <p14:creationId xmlns:p14="http://schemas.microsoft.com/office/powerpoint/2010/main" val="3139917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894F-00B2-780C-7D67-C7282C69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6 random versus 2 random, test 6 chunked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924165F-0461-40E6-3068-838D70E1D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692" y="1104038"/>
            <a:ext cx="7472616" cy="5486400"/>
          </a:xfrm>
        </p:spPr>
      </p:pic>
    </p:spTree>
    <p:extLst>
      <p:ext uri="{BB962C8B-B14F-4D97-AF65-F5344CB8AC3E}">
        <p14:creationId xmlns:p14="http://schemas.microsoft.com/office/powerpoint/2010/main" val="2434740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C186-4948-BB7B-231A-708948F1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6 random versus 6 chunked, test 2 random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E7B26C-711B-AF58-930A-210E3154C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692" y="1091882"/>
            <a:ext cx="7472616" cy="5486400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8BD39-7989-CC78-ADC7-1BBA18E3F3D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088072" y="1856509"/>
            <a:ext cx="1556959" cy="1156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61A4CA-EE49-5913-1483-634FB7BB2F66}"/>
              </a:ext>
            </a:extLst>
          </p:cNvPr>
          <p:cNvSpPr txBox="1"/>
          <p:nvPr/>
        </p:nvSpPr>
        <p:spPr>
          <a:xfrm>
            <a:off x="147750" y="3013501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Perceptually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equivalent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D909E-0F00-CB48-6658-1F4EAB528BD6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88072" y="3844498"/>
            <a:ext cx="1556959" cy="1503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46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EE38-1E8B-D549-482F-9E409F00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2 random versus 6 chunked, test 6 random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D2025E7-E6DC-5F3F-2729-FCDC4D80D6E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676" y="1031923"/>
            <a:ext cx="7470648" cy="5518246"/>
          </a:xfrm>
        </p:spPr>
      </p:pic>
    </p:spTree>
    <p:extLst>
      <p:ext uri="{BB962C8B-B14F-4D97-AF65-F5344CB8AC3E}">
        <p14:creationId xmlns:p14="http://schemas.microsoft.com/office/powerpoint/2010/main" val="3154923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894F-00B2-780C-7D67-C7282C69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6 random versus 2 random, test 6 chunked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924165F-0461-40E6-3068-838D70E1D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53" y="1604628"/>
            <a:ext cx="5775549" cy="4240412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0ABDBC7-C6CB-157E-B7FC-83B4D6EE4F9D}"/>
              </a:ext>
            </a:extLst>
          </p:cNvPr>
          <p:cNvGrpSpPr/>
          <p:nvPr/>
        </p:nvGrpSpPr>
        <p:grpSpPr>
          <a:xfrm>
            <a:off x="7802832" y="4812559"/>
            <a:ext cx="1017270" cy="618486"/>
            <a:chOff x="8872039" y="1390980"/>
            <a:chExt cx="396226" cy="2409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2765497-922D-B2B3-DA8D-B8BD70B101C5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08D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C46BED-DC94-F68C-84AE-871ABA959650}"/>
                </a:ext>
              </a:extLst>
            </p:cNvPr>
            <p:cNvSpPr txBox="1"/>
            <p:nvPr/>
          </p:nvSpPr>
          <p:spPr>
            <a:xfrm>
              <a:off x="8872039" y="1396177"/>
              <a:ext cx="396226" cy="20379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208D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2R</a:t>
              </a:r>
              <a:endParaRPr lang="en-US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44177B-0A0E-F042-FB94-89463BCEADDD}"/>
              </a:ext>
            </a:extLst>
          </p:cNvPr>
          <p:cNvGrpSpPr/>
          <p:nvPr/>
        </p:nvGrpSpPr>
        <p:grpSpPr>
          <a:xfrm>
            <a:off x="7802832" y="2044175"/>
            <a:ext cx="1017270" cy="618487"/>
            <a:chOff x="8867707" y="1390980"/>
            <a:chExt cx="396226" cy="2409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4B40630-9915-206F-F426-09C97BE6BA42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C86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3FB263-2E5C-B1BD-DCAF-97F8E3723109}"/>
                </a:ext>
              </a:extLst>
            </p:cNvPr>
            <p:cNvSpPr txBox="1"/>
            <p:nvPr/>
          </p:nvSpPr>
          <p:spPr>
            <a:xfrm>
              <a:off x="8867707" y="1392325"/>
              <a:ext cx="396226" cy="22776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4C86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9CDD87-35F2-A239-E344-FAE952E0A6CA}"/>
              </a:ext>
            </a:extLst>
          </p:cNvPr>
          <p:cNvGrpSpPr/>
          <p:nvPr/>
        </p:nvGrpSpPr>
        <p:grpSpPr>
          <a:xfrm>
            <a:off x="8993901" y="2632402"/>
            <a:ext cx="1018655" cy="624107"/>
            <a:chOff x="8864651" y="1390980"/>
            <a:chExt cx="393192" cy="2409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FB418E-6CC2-D261-72E4-50DD8ED3F4AB}"/>
                </a:ext>
              </a:extLst>
            </p:cNvPr>
            <p:cNvSpPr/>
            <p:nvPr/>
          </p:nvSpPr>
          <p:spPr>
            <a:xfrm>
              <a:off x="8940798" y="1390980"/>
              <a:ext cx="240900" cy="2409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125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700"/>
                </a:lnSpc>
              </a:pPr>
              <a:endParaRPr lang="en-US" sz="1000" dirty="0">
                <a:solidFill>
                  <a:srgbClr val="208D4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97B5C6-3627-7CC1-8103-07C8C8968D89}"/>
                </a:ext>
              </a:extLst>
            </p:cNvPr>
            <p:cNvSpPr txBox="1"/>
            <p:nvPr/>
          </p:nvSpPr>
          <p:spPr>
            <a:xfrm>
              <a:off x="8864651" y="1398571"/>
              <a:ext cx="393192" cy="22571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B125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6C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69AD872-E67D-4B51-B2D7-D5A99FDB1152}"/>
              </a:ext>
            </a:extLst>
          </p:cNvPr>
          <p:cNvSpPr/>
          <p:nvPr/>
        </p:nvSpPr>
        <p:spPr>
          <a:xfrm>
            <a:off x="7979363" y="2018623"/>
            <a:ext cx="3402961" cy="3412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2E9295-C640-8E12-DEE1-243498332B95}"/>
              </a:ext>
            </a:extLst>
          </p:cNvPr>
          <p:cNvSpPr txBox="1"/>
          <p:nvPr/>
        </p:nvSpPr>
        <p:spPr>
          <a:xfrm>
            <a:off x="7917379" y="1522097"/>
            <a:ext cx="3526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Multidimensional scaling</a:t>
            </a:r>
          </a:p>
        </p:txBody>
      </p:sp>
    </p:spTree>
    <p:extLst>
      <p:ext uri="{BB962C8B-B14F-4D97-AF65-F5344CB8AC3E}">
        <p14:creationId xmlns:p14="http://schemas.microsoft.com/office/powerpoint/2010/main" val="445042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11519AC-69FA-AC99-0343-EDE387E2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711" y="1040284"/>
            <a:ext cx="5867521" cy="4334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42488-078A-184B-1E87-085772A3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Learners vs non-learners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C22841-EF0C-E3EC-7E07-8FBE1AFC0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768" y="1040284"/>
            <a:ext cx="5867520" cy="43340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0B397-0F1B-178C-813C-0BFFB48FFCDF}"/>
              </a:ext>
            </a:extLst>
          </p:cNvPr>
          <p:cNvSpPr txBox="1"/>
          <p:nvPr/>
        </p:nvSpPr>
        <p:spPr>
          <a:xfrm>
            <a:off x="3038528" y="1040284"/>
            <a:ext cx="257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208D43"/>
                </a:solidFill>
                <a:latin typeface="Avenir Book" panose="02000503020000020003" pitchFamily="2" charset="0"/>
              </a:rPr>
              <a:t>Learners (n = 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BDD52-18CD-84BE-7EDB-1D9B630D5665}"/>
              </a:ext>
            </a:extLst>
          </p:cNvPr>
          <p:cNvSpPr txBox="1"/>
          <p:nvPr/>
        </p:nvSpPr>
        <p:spPr>
          <a:xfrm>
            <a:off x="9045309" y="1040283"/>
            <a:ext cx="3041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F0000"/>
                </a:solidFill>
                <a:latin typeface="Avenir Book" panose="02000503020000020003" pitchFamily="2" charset="0"/>
              </a:rPr>
              <a:t>Non-learners (n = 6)</a:t>
            </a:r>
          </a:p>
        </p:txBody>
      </p:sp>
    </p:spTree>
    <p:extLst>
      <p:ext uri="{BB962C8B-B14F-4D97-AF65-F5344CB8AC3E}">
        <p14:creationId xmlns:p14="http://schemas.microsoft.com/office/powerpoint/2010/main" val="1332554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A113-8D86-5206-AEAD-417CA16C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 on each subject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CF03DB-EFEB-8C6A-51BE-4143DB251F1C}"/>
              </a:ext>
            </a:extLst>
          </p:cNvPr>
          <p:cNvCxnSpPr>
            <a:cxnSpLocks/>
          </p:cNvCxnSpPr>
          <p:nvPr/>
        </p:nvCxnSpPr>
        <p:spPr>
          <a:xfrm>
            <a:off x="4363656" y="2187615"/>
            <a:ext cx="4898660" cy="335011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C5FD12-171C-B869-772E-5725C8D76FAF}"/>
              </a:ext>
            </a:extLst>
          </p:cNvPr>
          <p:cNvSpPr txBox="1"/>
          <p:nvPr/>
        </p:nvSpPr>
        <p:spPr>
          <a:xfrm>
            <a:off x="8866209" y="4919241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trajectory of learning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A6CFC473-31D1-10FD-E18B-21981F8BF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FBDE6A49-1720-1EB6-E341-4C3F47A90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008" y="1320267"/>
            <a:ext cx="6625984" cy="49790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40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7676B35D-33BA-22F3-7ACE-DDF1FD77E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3008" y="1320267"/>
            <a:ext cx="6625984" cy="497906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CF03DB-EFEB-8C6A-51BE-4143DB251F1C}"/>
              </a:ext>
            </a:extLst>
          </p:cNvPr>
          <p:cNvCxnSpPr>
            <a:cxnSpLocks/>
          </p:cNvCxnSpPr>
          <p:nvPr/>
        </p:nvCxnSpPr>
        <p:spPr>
          <a:xfrm>
            <a:off x="4363656" y="2187615"/>
            <a:ext cx="4884516" cy="3379808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8AEA113-8D86-5206-AEAD-417CA16C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 on each subject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C5FD12-171C-B869-772E-5725C8D76FAF}"/>
              </a:ext>
            </a:extLst>
          </p:cNvPr>
          <p:cNvSpPr txBox="1"/>
          <p:nvPr/>
        </p:nvSpPr>
        <p:spPr>
          <a:xfrm>
            <a:off x="8866209" y="4919241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trajectory of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E0EC65-DC88-DE43-FA6B-A7107B8A7084}"/>
              </a:ext>
            </a:extLst>
          </p:cNvPr>
          <p:cNvSpPr txBox="1"/>
          <p:nvPr/>
        </p:nvSpPr>
        <p:spPr>
          <a:xfrm rot="16200000">
            <a:off x="1267574" y="3303798"/>
            <a:ext cx="32001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memory load axis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274C1-3207-1BAF-0BBB-17CC539D42D3}"/>
              </a:ext>
            </a:extLst>
          </p:cNvPr>
          <p:cNvSpPr txBox="1"/>
          <p:nvPr/>
        </p:nvSpPr>
        <p:spPr>
          <a:xfrm>
            <a:off x="4971168" y="6014363"/>
            <a:ext cx="30171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memory axis?</a:t>
            </a:r>
          </a:p>
        </p:txBody>
      </p:sp>
    </p:spTree>
    <p:extLst>
      <p:ext uri="{BB962C8B-B14F-4D97-AF65-F5344CB8AC3E}">
        <p14:creationId xmlns:p14="http://schemas.microsoft.com/office/powerpoint/2010/main" val="3218559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3FD0-367D-F241-0721-BBFB8428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1B15B-C701-B7DF-75C1-87300BD5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5317"/>
            <a:ext cx="11590638" cy="4634651"/>
          </a:xfrm>
        </p:spPr>
        <p:txBody>
          <a:bodyPr>
            <a:normAutofit fontScale="92500"/>
          </a:bodyPr>
          <a:lstStyle/>
          <a:p>
            <a:r>
              <a:rPr lang="en-US" dirty="0"/>
              <a:t>We asked whether associative learning:</a:t>
            </a:r>
          </a:p>
          <a:p>
            <a:pPr lvl="1"/>
            <a:r>
              <a:rPr lang="en-US" dirty="0"/>
              <a:t>Increases the number of representations in working memory (memory compression)</a:t>
            </a:r>
          </a:p>
          <a:p>
            <a:pPr lvl="1"/>
            <a:r>
              <a:rPr lang="en-US" dirty="0"/>
              <a:t>Or reduces the number of items stored in working memory (chunking)</a:t>
            </a:r>
          </a:p>
          <a:p>
            <a:endParaRPr lang="en-US" dirty="0"/>
          </a:p>
          <a:p>
            <a:r>
              <a:rPr lang="en-US" dirty="0"/>
              <a:t>A multivariate neural signal for items in working memory shows associative learning </a:t>
            </a:r>
            <a:r>
              <a:rPr lang="en-US" b="1" i="1" dirty="0">
                <a:solidFill>
                  <a:srgbClr val="7F0000"/>
                </a:solidFill>
              </a:rPr>
              <a:t>reduces</a:t>
            </a:r>
            <a:r>
              <a:rPr lang="en-US" dirty="0"/>
              <a:t> the number of items stored in working memory</a:t>
            </a:r>
          </a:p>
          <a:p>
            <a:r>
              <a:rPr lang="en-US" dirty="0"/>
              <a:t>Furthermore, neural signatures of associative learning showed the reduction only in those that successfully learnt the associations</a:t>
            </a:r>
          </a:p>
          <a:p>
            <a:r>
              <a:rPr lang="en-US" dirty="0"/>
              <a:t>This is consistent with a </a:t>
            </a:r>
            <a:r>
              <a:rPr lang="en-US" b="1" i="1" dirty="0">
                <a:solidFill>
                  <a:srgbClr val="7F0000"/>
                </a:solidFill>
              </a:rPr>
              <a:t>chunking</a:t>
            </a:r>
            <a:r>
              <a:rPr lang="en-US" dirty="0"/>
              <a:t> account – associative learning may not allow one to circumvent item limits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23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633E-8E96-5765-AD67-1D0981A7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working memory performance improved?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C3FF3-87C3-AEED-CAB7-E99D84DF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6997"/>
            <a:ext cx="12192000" cy="4790712"/>
          </a:xfrm>
        </p:spPr>
        <p:txBody>
          <a:bodyPr/>
          <a:lstStyle/>
          <a:p>
            <a:r>
              <a:rPr lang="en-US" dirty="0"/>
              <a:t>Working memory load may be </a:t>
            </a:r>
            <a:r>
              <a:rPr lang="en-US" b="1" i="1" dirty="0">
                <a:solidFill>
                  <a:srgbClr val="7F0000"/>
                </a:solidFill>
              </a:rPr>
              <a:t>expanded</a:t>
            </a:r>
            <a:r>
              <a:rPr lang="en-US" dirty="0"/>
              <a:t> for familiar // meaningful // learned stimuli</a:t>
            </a:r>
          </a:p>
          <a:p>
            <a:pPr lvl="1"/>
            <a:r>
              <a:rPr lang="en-US" dirty="0"/>
              <a:t>Additional resources are recruited allowing a greater number of items to be held within working memory</a:t>
            </a:r>
          </a:p>
          <a:p>
            <a:endParaRPr lang="en-US" dirty="0"/>
          </a:p>
          <a:p>
            <a:r>
              <a:rPr lang="en-US" dirty="0"/>
              <a:t>Working memory load is reduced via </a:t>
            </a:r>
            <a:r>
              <a:rPr lang="en-US" b="1" i="1" dirty="0">
                <a:solidFill>
                  <a:srgbClr val="7F0000"/>
                </a:solidFill>
              </a:rPr>
              <a:t>chunking</a:t>
            </a:r>
          </a:p>
          <a:p>
            <a:pPr lvl="1"/>
            <a:r>
              <a:rPr lang="en-US" dirty="0"/>
              <a:t>Load is reduced by requiring fewer “chunks” to be held in working memory</a:t>
            </a:r>
          </a:p>
          <a:p>
            <a:pPr lvl="1"/>
            <a:r>
              <a:rPr lang="en-US" dirty="0"/>
              <a:t>Recall is improved by relying on recruitment of long-term memory</a:t>
            </a:r>
          </a:p>
        </p:txBody>
      </p:sp>
    </p:spTree>
    <p:extLst>
      <p:ext uri="{BB962C8B-B14F-4D97-AF65-F5344CB8AC3E}">
        <p14:creationId xmlns:p14="http://schemas.microsoft.com/office/powerpoint/2010/main" val="1593170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Bent Arrow 57">
            <a:extLst>
              <a:ext uri="{FF2B5EF4-FFF2-40B4-BE49-F238E27FC236}">
                <a16:creationId xmlns:a16="http://schemas.microsoft.com/office/drawing/2014/main" id="{C958C166-3500-0824-82FE-00E85F3C1202}"/>
              </a:ext>
            </a:extLst>
          </p:cNvPr>
          <p:cNvSpPr/>
          <p:nvPr/>
        </p:nvSpPr>
        <p:spPr>
          <a:xfrm rot="10800000">
            <a:off x="4721125" y="2688556"/>
            <a:ext cx="358421" cy="1883939"/>
          </a:xfrm>
          <a:prstGeom prst="bentArrow">
            <a:avLst/>
          </a:prstGeom>
          <a:solidFill>
            <a:srgbClr val="334C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3419158-0AF3-0A4A-4715-CFC23390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417" y="3430737"/>
            <a:ext cx="2338547" cy="233854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22DEE-5C9D-8214-6650-BB4C5302E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902" b="17737"/>
          <a:stretch/>
        </p:blipFill>
        <p:spPr>
          <a:xfrm>
            <a:off x="5229863" y="-14539"/>
            <a:ext cx="6962137" cy="363705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B56ED8-3228-52D3-7225-0BE6BF93B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96" y="2010487"/>
            <a:ext cx="1600200" cy="16002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5FE30D-455F-84E4-F21C-6DB21AF90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668" y="-14539"/>
            <a:ext cx="1600200" cy="16002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C95B46-96B9-DA3D-C168-629E70D03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298" y="2022317"/>
            <a:ext cx="1600200" cy="16002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0104E7-B0C5-5CD2-5A30-804298416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6016" y="0"/>
            <a:ext cx="1600200" cy="16002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225F1F-A7FB-E102-52F7-53343764B4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772" b="12364"/>
          <a:stretch/>
        </p:blipFill>
        <p:spPr>
          <a:xfrm>
            <a:off x="152346" y="25360"/>
            <a:ext cx="1600200" cy="1600200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375759-C342-8FF9-DDAF-FC624E5F2232}"/>
              </a:ext>
            </a:extLst>
          </p:cNvPr>
          <p:cNvSpPr txBox="1"/>
          <p:nvPr/>
        </p:nvSpPr>
        <p:spPr>
          <a:xfrm>
            <a:off x="158640" y="3667594"/>
            <a:ext cx="15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  <a:cs typeface="Arial" panose="020B0604020202020204" pitchFamily="34" charset="0"/>
              </a:rPr>
              <a:t>William Thyer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DB958-DD24-A6E4-F084-5E90E6A3B374}"/>
              </a:ext>
            </a:extLst>
          </p:cNvPr>
          <p:cNvSpPr txBox="1"/>
          <p:nvPr/>
        </p:nvSpPr>
        <p:spPr>
          <a:xfrm>
            <a:off x="1752546" y="160110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Henry Jones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407BE-02AA-535B-1E11-775FB8101D0D}"/>
              </a:ext>
            </a:extLst>
          </p:cNvPr>
          <p:cNvSpPr txBox="1"/>
          <p:nvPr/>
        </p:nvSpPr>
        <p:spPr>
          <a:xfrm>
            <a:off x="3405868" y="1613680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Darius </a:t>
            </a:r>
            <a:r>
              <a:rPr lang="en-US" sz="2000" dirty="0" err="1">
                <a:latin typeface="Avenir Book" panose="02000503020000020003" pitchFamily="2" charset="0"/>
                <a:cs typeface="Arial" panose="020B0604020202020204" pitchFamily="34" charset="0"/>
              </a:rPr>
              <a:t>Suplica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F858F-F4DE-5846-4DD3-993CF19CAB87}"/>
              </a:ext>
            </a:extLst>
          </p:cNvPr>
          <p:cNvSpPr txBox="1"/>
          <p:nvPr/>
        </p:nvSpPr>
        <p:spPr>
          <a:xfrm>
            <a:off x="139922" y="1594938"/>
            <a:ext cx="1535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  <a:cs typeface="Arial" panose="020B0604020202020204" pitchFamily="34" charset="0"/>
              </a:rPr>
              <a:t>Will Epstein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4AD15-A30A-C084-2117-9B3EBCA299F5}"/>
              </a:ext>
            </a:extLst>
          </p:cNvPr>
          <p:cNvSpPr txBox="1"/>
          <p:nvPr/>
        </p:nvSpPr>
        <p:spPr>
          <a:xfrm>
            <a:off x="1896215" y="3667594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  <a:cs typeface="Arial" panose="020B0604020202020204" pitchFamily="34" charset="0"/>
              </a:rPr>
              <a:t>Edward </a:t>
            </a:r>
            <a:r>
              <a:rPr lang="en-US" dirty="0" err="1">
                <a:latin typeface="Avenir Book" panose="02000503020000020003" pitchFamily="2" charset="0"/>
                <a:cs typeface="Arial" panose="020B0604020202020204" pitchFamily="34" charset="0"/>
              </a:rPr>
              <a:t>Awh</a:t>
            </a:r>
            <a:endParaRPr lang="en-US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E2C22C-E476-7C2F-5061-6BDA863AAEE8}"/>
              </a:ext>
            </a:extLst>
          </p:cNvPr>
          <p:cNvSpPr txBox="1"/>
          <p:nvPr/>
        </p:nvSpPr>
        <p:spPr>
          <a:xfrm>
            <a:off x="5137759" y="3672395"/>
            <a:ext cx="4863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 dirty="0">
                <a:latin typeface="Avenir Book" panose="02000503020000020003" pitchFamily="2" charset="0"/>
                <a:cs typeface="Arial" panose="020B0604020202020204" pitchFamily="34" charset="0"/>
              </a:rPr>
              <a:t>Scan for the </a:t>
            </a:r>
            <a:r>
              <a:rPr lang="en-US" sz="2400" i="1" dirty="0" err="1">
                <a:latin typeface="Avenir Book" panose="02000503020000020003" pitchFamily="2" charset="0"/>
                <a:cs typeface="Arial" panose="020B0604020202020204" pitchFamily="34" charset="0"/>
              </a:rPr>
              <a:t>Awh</a:t>
            </a:r>
            <a:r>
              <a:rPr lang="en-US" sz="2400" i="1" dirty="0">
                <a:latin typeface="Avenir Book" panose="02000503020000020003" pitchFamily="2" charset="0"/>
                <a:cs typeface="Arial" panose="020B0604020202020204" pitchFamily="34" charset="0"/>
              </a:rPr>
              <a:t> Vogel lab’s VSS content including this talk’s slides</a:t>
            </a:r>
          </a:p>
          <a:p>
            <a:endParaRPr lang="en-US" sz="24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28" name="Graphic 27" descr="Envelope">
            <a:extLst>
              <a:ext uri="{FF2B5EF4-FFF2-40B4-BE49-F238E27FC236}">
                <a16:creationId xmlns:a16="http://schemas.microsoft.com/office/drawing/2014/main" id="{2CAA5C2A-4545-14A5-D69F-55653AD00F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0363" y="5414538"/>
            <a:ext cx="746117" cy="746117"/>
          </a:xfrm>
          <a:prstGeom prst="rect">
            <a:avLst/>
          </a:prstGeom>
        </p:spPr>
      </p:pic>
      <p:pic>
        <p:nvPicPr>
          <p:cNvPr id="3078" name="Picture 6" descr="Bluesky's new logo: the social butterfly.">
            <a:extLst>
              <a:ext uri="{FF2B5EF4-FFF2-40B4-BE49-F238E27FC236}">
                <a16:creationId xmlns:a16="http://schemas.microsoft.com/office/drawing/2014/main" id="{7F2EEE16-4BC7-E5AB-996B-8FB92636F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9" t="19038" r="8868" b="18874"/>
          <a:stretch/>
        </p:blipFill>
        <p:spPr bwMode="auto">
          <a:xfrm>
            <a:off x="2035304" y="6072766"/>
            <a:ext cx="2797085" cy="62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668F84-7549-C19C-4C59-9A147B81A010}"/>
              </a:ext>
            </a:extLst>
          </p:cNvPr>
          <p:cNvSpPr txBox="1"/>
          <p:nvPr/>
        </p:nvSpPr>
        <p:spPr>
          <a:xfrm>
            <a:off x="4570152" y="6183063"/>
            <a:ext cx="3261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@</a:t>
            </a:r>
            <a:r>
              <a:rPr lang="en-US" sz="2400" dirty="0" err="1">
                <a:latin typeface="Avenir Book" panose="02000503020000020003" pitchFamily="2" charset="0"/>
              </a:rPr>
              <a:t>willngiam.bsky.social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9AD3BA-6477-E378-A90B-327B3670DD1C}"/>
              </a:ext>
            </a:extLst>
          </p:cNvPr>
          <p:cNvSpPr txBox="1"/>
          <p:nvPr/>
        </p:nvSpPr>
        <p:spPr>
          <a:xfrm>
            <a:off x="3276420" y="5591840"/>
            <a:ext cx="458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</a:rPr>
              <a:t>william.ngiam@adelaide.edu.au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7CBECE-F24C-4C2C-41F1-9CE600DF2E3B}"/>
              </a:ext>
            </a:extLst>
          </p:cNvPr>
          <p:cNvSpPr txBox="1"/>
          <p:nvPr/>
        </p:nvSpPr>
        <p:spPr>
          <a:xfrm>
            <a:off x="4775703" y="4888209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Follow me: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B761D92-2387-9822-D16C-A5F56F30B2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6330" y="2026127"/>
            <a:ext cx="1600200" cy="1600200"/>
          </a:xfrm>
          <a:prstGeom prst="ellipse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FA66CF5-35A0-D685-612F-ACB468914E4A}"/>
              </a:ext>
            </a:extLst>
          </p:cNvPr>
          <p:cNvSpPr txBox="1"/>
          <p:nvPr/>
        </p:nvSpPr>
        <p:spPr>
          <a:xfrm>
            <a:off x="3642244" y="365404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  <a:cs typeface="Arial" panose="020B0604020202020204" pitchFamily="34" charset="0"/>
              </a:rPr>
              <a:t>Leo Chang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9235FD-041B-D8FE-D1BD-4436C0997B4C}"/>
              </a:ext>
            </a:extLst>
          </p:cNvPr>
          <p:cNvSpPr txBox="1"/>
          <p:nvPr/>
        </p:nvSpPr>
        <p:spPr>
          <a:xfrm>
            <a:off x="17131" y="4063184"/>
            <a:ext cx="4680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latin typeface="Avenir Book" panose="02000503020000020003" pitchFamily="2" charset="0"/>
                <a:cs typeface="Arial" panose="020B0604020202020204" pitchFamily="34" charset="0"/>
              </a:rPr>
              <a:t>Check out Leo’s related pre-data poster happening right now in Banyan</a:t>
            </a:r>
            <a:endParaRPr lang="en-US" sz="2000" dirty="0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3082" name="Picture 3081">
            <a:extLst>
              <a:ext uri="{FF2B5EF4-FFF2-40B4-BE49-F238E27FC236}">
                <a16:creationId xmlns:a16="http://schemas.microsoft.com/office/drawing/2014/main" id="{A46BDFD2-4835-17C3-C763-A8577C88D2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9666" y="5377273"/>
            <a:ext cx="1512576" cy="1505941"/>
          </a:xfrm>
          <a:prstGeom prst="rect">
            <a:avLst/>
          </a:prstGeom>
        </p:spPr>
      </p:pic>
      <p:pic>
        <p:nvPicPr>
          <p:cNvPr id="3086" name="Picture 10" descr="Psi Symbol Images – Browse 7,410 Stock Photos, Vectors, and Video | Adobe  Stock">
            <a:extLst>
              <a:ext uri="{FF2B5EF4-FFF2-40B4-BE49-F238E27FC236}">
                <a16:creationId xmlns:a16="http://schemas.microsoft.com/office/drawing/2014/main" id="{25B44ABD-C46C-EECA-418D-CB2A2F003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34003" y="4913437"/>
            <a:ext cx="478798" cy="44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B4E87332-B63E-DA89-6459-5DFFAE0B2A09}"/>
              </a:ext>
            </a:extLst>
          </p:cNvPr>
          <p:cNvCxnSpPr>
            <a:cxnSpLocks/>
          </p:cNvCxnSpPr>
          <p:nvPr/>
        </p:nvCxnSpPr>
        <p:spPr>
          <a:xfrm rot="16200000">
            <a:off x="3949287" y="4486426"/>
            <a:ext cx="0" cy="130289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8" name="Picture 10" descr="Psi Symbol Images – Browse 7,410 Stock Photos, Vectors, and Video | Adobe  Stock">
            <a:extLst>
              <a:ext uri="{FF2B5EF4-FFF2-40B4-BE49-F238E27FC236}">
                <a16:creationId xmlns:a16="http://schemas.microsoft.com/office/drawing/2014/main" id="{0927677C-491B-1FD5-D4A0-F4BD8A5D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89405" y="4913437"/>
            <a:ext cx="478798" cy="44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0AA5D8B4-79B3-2875-1BAD-7D31771689D5}"/>
              </a:ext>
            </a:extLst>
          </p:cNvPr>
          <p:cNvCxnSpPr/>
          <p:nvPr/>
        </p:nvCxnSpPr>
        <p:spPr>
          <a:xfrm rot="5400000">
            <a:off x="7352920" y="4486425"/>
            <a:ext cx="0" cy="130289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42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A113-8D86-5206-AEAD-417CA16C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the learned condition not cross the hyperplane?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1E2A707B-860A-10EB-583D-B9236CD98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1" b="4238"/>
          <a:stretch/>
        </p:blipFill>
        <p:spPr>
          <a:xfrm>
            <a:off x="666862" y="1307566"/>
            <a:ext cx="6364850" cy="4768018"/>
          </a:xfr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C5FD12-171C-B869-772E-5725C8D76FAF}"/>
              </a:ext>
            </a:extLst>
          </p:cNvPr>
          <p:cNvSpPr txBox="1"/>
          <p:nvPr/>
        </p:nvSpPr>
        <p:spPr>
          <a:xfrm>
            <a:off x="3371786" y="478192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Eventual in situ compression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working memory?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E0EC65-DC88-DE43-FA6B-A7107B8A7084}"/>
              </a:ext>
            </a:extLst>
          </p:cNvPr>
          <p:cNvSpPr txBox="1"/>
          <p:nvPr/>
        </p:nvSpPr>
        <p:spPr>
          <a:xfrm rot="16200000">
            <a:off x="-1343404" y="3216245"/>
            <a:ext cx="3498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memory pointer axis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274C1-3207-1BAF-0BBB-17CC539D42D3}"/>
              </a:ext>
            </a:extLst>
          </p:cNvPr>
          <p:cNvSpPr txBox="1"/>
          <p:nvPr/>
        </p:nvSpPr>
        <p:spPr>
          <a:xfrm>
            <a:off x="2682788" y="6052740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memory axis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41C5DF-B17C-F52F-68E2-96CE01DB0413}"/>
              </a:ext>
            </a:extLst>
          </p:cNvPr>
          <p:cNvSpPr/>
          <p:nvPr/>
        </p:nvSpPr>
        <p:spPr>
          <a:xfrm>
            <a:off x="2499520" y="2099987"/>
            <a:ext cx="1903350" cy="3350118"/>
          </a:xfrm>
          <a:custGeom>
            <a:avLst/>
            <a:gdLst>
              <a:gd name="connsiteX0" fmla="*/ 29029 w 2104587"/>
              <a:gd name="connsiteY0" fmla="*/ 0 h 3338286"/>
              <a:gd name="connsiteX1" fmla="*/ 2104571 w 2104587"/>
              <a:gd name="connsiteY1" fmla="*/ 1465943 h 3338286"/>
              <a:gd name="connsiteX2" fmla="*/ 0 w 2104587"/>
              <a:gd name="connsiteY2" fmla="*/ 3338286 h 333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4587" h="3338286">
                <a:moveTo>
                  <a:pt x="29029" y="0"/>
                </a:moveTo>
                <a:cubicBezTo>
                  <a:pt x="1069219" y="454781"/>
                  <a:pt x="2109409" y="909562"/>
                  <a:pt x="2104571" y="1465943"/>
                </a:cubicBezTo>
                <a:cubicBezTo>
                  <a:pt x="2099733" y="2022324"/>
                  <a:pt x="280609" y="3089124"/>
                  <a:pt x="0" y="3338286"/>
                </a:cubicBezTo>
              </a:path>
            </a:pathLst>
          </a:cu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3.png" descr="Diagram, schematic&#10;&#10;Description automatically generated">
            <a:extLst>
              <a:ext uri="{FF2B5EF4-FFF2-40B4-BE49-F238E27FC236}">
                <a16:creationId xmlns:a16="http://schemas.microsoft.com/office/drawing/2014/main" id="{4B6B2B70-51FF-627A-4BD1-B0E9FD74185F}"/>
              </a:ext>
            </a:extLst>
          </p:cNvPr>
          <p:cNvPicPr/>
          <p:nvPr/>
        </p:nvPicPr>
        <p:blipFill rotWithShape="1">
          <a:blip r:embed="rId4"/>
          <a:srcRect l="54963" t="50000" b="32"/>
          <a:stretch/>
        </p:blipFill>
        <p:spPr>
          <a:xfrm>
            <a:off x="7593372" y="1536367"/>
            <a:ext cx="4198216" cy="4310415"/>
          </a:xfrm>
          <a:prstGeom prst="rect">
            <a:avLst/>
          </a:prstGeom>
          <a:ln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B0FF7F-A7E7-ABF1-C31A-5D46FB6EA395}"/>
              </a:ext>
            </a:extLst>
          </p:cNvPr>
          <p:cNvSpPr txBox="1"/>
          <p:nvPr/>
        </p:nvSpPr>
        <p:spPr>
          <a:xfrm>
            <a:off x="8133332" y="6083518"/>
            <a:ext cx="427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https://</a:t>
            </a:r>
            <a:r>
              <a:rPr lang="en-US" dirty="0" err="1">
                <a:latin typeface="Avenir Book" panose="02000503020000020003" pitchFamily="2" charset="0"/>
              </a:rPr>
              <a:t>osf.io</a:t>
            </a:r>
            <a:r>
              <a:rPr lang="en-US" dirty="0">
                <a:latin typeface="Avenir Book" panose="02000503020000020003" pitchFamily="2" charset="0"/>
              </a:rPr>
              <a:t>/preprints/</a:t>
            </a:r>
            <a:r>
              <a:rPr lang="en-US" dirty="0" err="1">
                <a:latin typeface="Avenir Book" panose="02000503020000020003" pitchFamily="2" charset="0"/>
              </a:rPr>
              <a:t>psyarxiv</a:t>
            </a:r>
            <a:r>
              <a:rPr lang="en-US" dirty="0">
                <a:latin typeface="Avenir Book" panose="02000503020000020003" pitchFamily="2" charset="0"/>
              </a:rPr>
              <a:t>/gh5ps</a:t>
            </a:r>
          </a:p>
        </p:txBody>
      </p:sp>
    </p:spTree>
    <p:extLst>
      <p:ext uri="{BB962C8B-B14F-4D97-AF65-F5344CB8AC3E}">
        <p14:creationId xmlns:p14="http://schemas.microsoft.com/office/powerpoint/2010/main" val="424950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9BBB-8338-EC47-02CB-B6DB9273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working memory pointers?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EC4F2A-7375-94E0-DDAE-B82BD8136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713" y="976240"/>
            <a:ext cx="6616574" cy="5735870"/>
          </a:xfrm>
        </p:spPr>
      </p:pic>
    </p:spTree>
    <p:extLst>
      <p:ext uri="{BB962C8B-B14F-4D97-AF65-F5344CB8AC3E}">
        <p14:creationId xmlns:p14="http://schemas.microsoft.com/office/powerpoint/2010/main" val="415219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7B8F-64D7-A835-7FE5-6C07DC2E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in working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9A58A-A4F7-6E84-3DFB-29718EEB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2970"/>
            <a:ext cx="12192000" cy="4894739"/>
          </a:xfrm>
        </p:spPr>
        <p:txBody>
          <a:bodyPr/>
          <a:lstStyle/>
          <a:p>
            <a:r>
              <a:rPr lang="en-US" dirty="0" err="1"/>
              <a:t>Pylyshyn</a:t>
            </a:r>
            <a:r>
              <a:rPr lang="en-US" dirty="0"/>
              <a:t> (2009) proposed the visual system has an indexing mechanism that keeps track of an individual object through its changes</a:t>
            </a:r>
          </a:p>
          <a:p>
            <a:pPr lvl="1"/>
            <a:r>
              <a:rPr lang="en-US" dirty="0"/>
              <a:t>This index is </a:t>
            </a:r>
            <a:r>
              <a:rPr lang="en-US" b="1" i="1" dirty="0">
                <a:solidFill>
                  <a:srgbClr val="7F0000"/>
                </a:solidFill>
              </a:rPr>
              <a:t>abstracted</a:t>
            </a:r>
            <a:r>
              <a:rPr lang="en-US" dirty="0"/>
              <a:t> from the contents of the object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propose that </a:t>
            </a:r>
            <a:r>
              <a:rPr lang="en-US" dirty="0">
                <a:solidFill>
                  <a:srgbClr val="7F0000"/>
                </a:solidFill>
              </a:rPr>
              <a:t>items</a:t>
            </a:r>
            <a:r>
              <a:rPr lang="en-US" dirty="0"/>
              <a:t> in working memory are assigned to a </a:t>
            </a:r>
            <a:r>
              <a:rPr lang="en-US" dirty="0">
                <a:solidFill>
                  <a:srgbClr val="7F0000"/>
                </a:solidFill>
              </a:rPr>
              <a:t>content-independent pointer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8B020A-DA73-A330-6CEA-1BE389B8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108" y="1424103"/>
            <a:ext cx="1613524" cy="146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FB3E3-41B5-9D97-C32D-DB45CB73777E}"/>
              </a:ext>
            </a:extLst>
          </p:cNvPr>
          <p:cNvGrpSpPr/>
          <p:nvPr/>
        </p:nvGrpSpPr>
        <p:grpSpPr>
          <a:xfrm>
            <a:off x="4168688" y="3791226"/>
            <a:ext cx="3854623" cy="2198715"/>
            <a:chOff x="5575127" y="2369794"/>
            <a:chExt cx="4932968" cy="2813814"/>
          </a:xfrm>
        </p:grpSpPr>
        <p:pic>
          <p:nvPicPr>
            <p:cNvPr id="5" name="Content Placeholder 42" descr="Line arrow Counter clockwise curve">
              <a:extLst>
                <a:ext uri="{FF2B5EF4-FFF2-40B4-BE49-F238E27FC236}">
                  <a16:creationId xmlns:a16="http://schemas.microsoft.com/office/drawing/2014/main" id="{D3EC8707-D642-1615-0104-3A0533223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3722214" flipV="1">
              <a:off x="7809714" y="3382139"/>
              <a:ext cx="914400" cy="9144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156A7-15F7-C077-2E11-8B2983C0EE3C}"/>
                </a:ext>
              </a:extLst>
            </p:cNvPr>
            <p:cNvSpPr/>
            <p:nvPr/>
          </p:nvSpPr>
          <p:spPr>
            <a:xfrm>
              <a:off x="7321766" y="3636467"/>
              <a:ext cx="459307" cy="45930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8B1A64D-0670-2C2B-045B-ED688C85773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7549847" y="2858702"/>
              <a:ext cx="1573" cy="9143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EF335B-CDBD-DEFE-984D-0AD2DD51192C}"/>
                </a:ext>
              </a:extLst>
            </p:cNvPr>
            <p:cNvCxnSpPr>
              <a:cxnSpLocks/>
              <a:stCxn id="6" idx="5"/>
            </p:cNvCxnSpPr>
            <p:nvPr/>
          </p:nvCxnSpPr>
          <p:spPr>
            <a:xfrm>
              <a:off x="7713810" y="4028512"/>
              <a:ext cx="694048" cy="6926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1F5E348-5416-282D-E457-FA53D3D8E592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6694982" y="4028512"/>
              <a:ext cx="694048" cy="6926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E3FD9EF-CAEB-073E-E0CD-DDEA8744B12B}"/>
                </a:ext>
              </a:extLst>
            </p:cNvPr>
            <p:cNvSpPr/>
            <p:nvPr/>
          </p:nvSpPr>
          <p:spPr>
            <a:xfrm>
              <a:off x="6808891" y="2369794"/>
              <a:ext cx="1598966" cy="46245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Location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CC761F5-3EB0-1851-A2ED-F2E5393EA029}"/>
                </a:ext>
              </a:extLst>
            </p:cNvPr>
            <p:cNvSpPr/>
            <p:nvPr/>
          </p:nvSpPr>
          <p:spPr>
            <a:xfrm>
              <a:off x="8234601" y="4721153"/>
              <a:ext cx="1208690" cy="462455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Shape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8F52BBB-FBA0-5DDB-847E-346E7A9EAA08}"/>
                </a:ext>
              </a:extLst>
            </p:cNvPr>
            <p:cNvSpPr/>
            <p:nvPr/>
          </p:nvSpPr>
          <p:spPr>
            <a:xfrm>
              <a:off x="5575127" y="4721152"/>
              <a:ext cx="1370376" cy="462456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Colour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7B1B3D-6EA3-20D1-7A96-4810ABEED6A4}"/>
                </a:ext>
              </a:extLst>
            </p:cNvPr>
            <p:cNvSpPr txBox="1"/>
            <p:nvPr/>
          </p:nvSpPr>
          <p:spPr>
            <a:xfrm>
              <a:off x="8040753" y="3311208"/>
              <a:ext cx="24673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content-independent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18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74059-0615-6DBA-E9F5-F33B08099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7E4D6C1-2258-B9BA-31A1-BC645FF53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8" r="64377"/>
          <a:stretch/>
        </p:blipFill>
        <p:spPr bwMode="auto">
          <a:xfrm>
            <a:off x="7758228" y="790140"/>
            <a:ext cx="3991837" cy="282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0321C-B2B8-C7AE-4A6C-B6BCB86F4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3" t="18678" r="31657" b="7565"/>
          <a:stretch/>
        </p:blipFill>
        <p:spPr bwMode="auto">
          <a:xfrm>
            <a:off x="7939921" y="3701455"/>
            <a:ext cx="3888291" cy="26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EB747-D1C1-DCAA-E76A-DC99C92DE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4" t="3136" b="36162"/>
          <a:stretch/>
        </p:blipFill>
        <p:spPr bwMode="auto">
          <a:xfrm>
            <a:off x="353321" y="1173556"/>
            <a:ext cx="4564573" cy="397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4E0BE3-5FBE-E1F0-E475-3EB169EC0A60}"/>
              </a:ext>
            </a:extLst>
          </p:cNvPr>
          <p:cNvCxnSpPr>
            <a:cxnSpLocks/>
          </p:cNvCxnSpPr>
          <p:nvPr/>
        </p:nvCxnSpPr>
        <p:spPr>
          <a:xfrm>
            <a:off x="5131993" y="2432447"/>
            <a:ext cx="261605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859469-C009-7322-C9F1-C03FD8489644}"/>
              </a:ext>
            </a:extLst>
          </p:cNvPr>
          <p:cNvSpPr txBox="1"/>
          <p:nvPr/>
        </p:nvSpPr>
        <p:spPr>
          <a:xfrm>
            <a:off x="4763551" y="1772266"/>
            <a:ext cx="335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venir Book" panose="02000503020000020003" pitchFamily="2" charset="0"/>
              </a:rPr>
              <a:t>Train and test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757774-6537-33AC-8187-E9F6ECC53E61}"/>
              </a:ext>
            </a:extLst>
          </p:cNvPr>
          <p:cNvCxnSpPr>
            <a:cxnSpLocks/>
          </p:cNvCxnSpPr>
          <p:nvPr/>
        </p:nvCxnSpPr>
        <p:spPr>
          <a:xfrm>
            <a:off x="5131991" y="4774424"/>
            <a:ext cx="261605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6CDFFD2-36D5-E02D-6616-C8FE55C301A6}"/>
              </a:ext>
            </a:extLst>
          </p:cNvPr>
          <p:cNvSpPr txBox="1"/>
          <p:nvPr/>
        </p:nvSpPr>
        <p:spPr>
          <a:xfrm>
            <a:off x="4431449" y="4037153"/>
            <a:ext cx="401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venir Book" panose="02000503020000020003" pitchFamily="2" charset="0"/>
              </a:rPr>
              <a:t>Train and test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0EB2AB-6DBE-94ED-D581-74F780D4A6D1}"/>
              </a:ext>
            </a:extLst>
          </p:cNvPr>
          <p:cNvSpPr txBox="1"/>
          <p:nvPr/>
        </p:nvSpPr>
        <p:spPr>
          <a:xfrm>
            <a:off x="7229324" y="6457890"/>
            <a:ext cx="101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Thyer et al. (2022) </a:t>
            </a:r>
            <a:r>
              <a:rPr lang="en-US" sz="2000" i="1" dirty="0">
                <a:latin typeface="Helvetica" pitchFamily="2" charset="0"/>
              </a:rPr>
              <a:t>Psychological Science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C9B6C74-A11F-F768-4F89-E4CEA656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7630"/>
          </a:xfrm>
        </p:spPr>
        <p:txBody>
          <a:bodyPr/>
          <a:lstStyle/>
          <a:p>
            <a:r>
              <a:rPr lang="en-US" dirty="0"/>
              <a:t>Multivariate neural signature of WM pointers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93D7B49-31FC-122A-A3F7-E791C9201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316" y="5130799"/>
            <a:ext cx="1357890" cy="135789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0A1A60-E2E2-7A71-7CC9-67556BB60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701" y="4986836"/>
            <a:ext cx="1654636" cy="16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4EB747-D1C1-DCAA-E76A-DC99C92DE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4" t="3136" b="6840"/>
          <a:stretch/>
        </p:blipFill>
        <p:spPr bwMode="auto">
          <a:xfrm>
            <a:off x="707508" y="911376"/>
            <a:ext cx="3917431" cy="506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CA5EAC8-AD85-6267-61E8-1571BC8DD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462" y="1837882"/>
            <a:ext cx="4777941" cy="377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0F6D0EC-783F-BB2A-2816-121A6166AD9D}"/>
              </a:ext>
            </a:extLst>
          </p:cNvPr>
          <p:cNvCxnSpPr>
            <a:cxnSpLocks/>
          </p:cNvCxnSpPr>
          <p:nvPr/>
        </p:nvCxnSpPr>
        <p:spPr>
          <a:xfrm>
            <a:off x="5786971" y="2960386"/>
            <a:ext cx="14428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309E55-2994-9DF0-1E78-24F66D9E9315}"/>
              </a:ext>
            </a:extLst>
          </p:cNvPr>
          <p:cNvSpPr txBox="1"/>
          <p:nvPr/>
        </p:nvSpPr>
        <p:spPr>
          <a:xfrm>
            <a:off x="5444784" y="2184407"/>
            <a:ext cx="130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venir Book" panose="02000503020000020003" pitchFamily="2" charset="0"/>
              </a:rPr>
              <a:t>Train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8F3B2-8D0D-88CC-A966-83CEBA804A05}"/>
              </a:ext>
            </a:extLst>
          </p:cNvPr>
          <p:cNvCxnSpPr>
            <a:cxnSpLocks/>
          </p:cNvCxnSpPr>
          <p:nvPr/>
        </p:nvCxnSpPr>
        <p:spPr>
          <a:xfrm>
            <a:off x="4852983" y="5087984"/>
            <a:ext cx="2439612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188867-3414-77A6-CD73-6A364E2156EB}"/>
              </a:ext>
            </a:extLst>
          </p:cNvPr>
          <p:cNvSpPr txBox="1"/>
          <p:nvPr/>
        </p:nvSpPr>
        <p:spPr>
          <a:xfrm>
            <a:off x="5334985" y="4427162"/>
            <a:ext cx="130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Test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46E181-EA2E-C3D0-5037-CA94312926C7}"/>
              </a:ext>
            </a:extLst>
          </p:cNvPr>
          <p:cNvCxnSpPr>
            <a:cxnSpLocks/>
          </p:cNvCxnSpPr>
          <p:nvPr/>
        </p:nvCxnSpPr>
        <p:spPr>
          <a:xfrm>
            <a:off x="4796476" y="1747848"/>
            <a:ext cx="990495" cy="12125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9F1FF5-9CCC-8258-3FE0-669771F848B6}"/>
              </a:ext>
            </a:extLst>
          </p:cNvPr>
          <p:cNvCxnSpPr>
            <a:cxnSpLocks/>
          </p:cNvCxnSpPr>
          <p:nvPr/>
        </p:nvCxnSpPr>
        <p:spPr>
          <a:xfrm flipV="1">
            <a:off x="4880610" y="2960386"/>
            <a:ext cx="906361" cy="9056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B826D6-A358-F19F-38B3-E44C64F25899}"/>
              </a:ext>
            </a:extLst>
          </p:cNvPr>
          <p:cNvSpPr txBox="1"/>
          <p:nvPr/>
        </p:nvSpPr>
        <p:spPr>
          <a:xfrm>
            <a:off x="7229324" y="6457890"/>
            <a:ext cx="101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Thyer et al. (2022) </a:t>
            </a:r>
            <a:r>
              <a:rPr lang="en-US" sz="2000" i="1" dirty="0">
                <a:latin typeface="Helvetica" pitchFamily="2" charset="0"/>
              </a:rPr>
              <a:t>Psychological Science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F0C81B-FE42-F776-101E-2F233C74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7630"/>
          </a:xfrm>
        </p:spPr>
        <p:txBody>
          <a:bodyPr/>
          <a:lstStyle/>
          <a:p>
            <a:r>
              <a:rPr lang="en-US" dirty="0"/>
              <a:t>Multivariate neural signature of WM pointers</a:t>
            </a:r>
          </a:p>
        </p:txBody>
      </p:sp>
    </p:spTree>
    <p:extLst>
      <p:ext uri="{BB962C8B-B14F-4D97-AF65-F5344CB8AC3E}">
        <p14:creationId xmlns:p14="http://schemas.microsoft.com/office/powerpoint/2010/main" val="400307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F196CE7-AF5B-FEE1-E98E-0084AEC46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551"/>
          <a:stretch/>
        </p:blipFill>
        <p:spPr>
          <a:xfrm>
            <a:off x="5266398" y="1133545"/>
            <a:ext cx="6743970" cy="532434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F1A5BA-FBA6-ACC9-6558-B6850814A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75179" y="4785497"/>
            <a:ext cx="1828800" cy="1817441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A35EFBA-2F92-B4D6-8389-5ACF86941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r="52335"/>
          <a:stretch/>
        </p:blipFill>
        <p:spPr bwMode="auto">
          <a:xfrm>
            <a:off x="2959513" y="2676850"/>
            <a:ext cx="1844466" cy="18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7588D26-B4D3-BD8C-FFCB-0468076E0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5" t="11603"/>
          <a:stretch/>
        </p:blipFill>
        <p:spPr bwMode="auto">
          <a:xfrm>
            <a:off x="2971455" y="848050"/>
            <a:ext cx="183252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A75A8-808D-3BE5-11DE-F3109C00BEC8}"/>
              </a:ext>
            </a:extLst>
          </p:cNvPr>
          <p:cNvSpPr txBox="1"/>
          <p:nvPr/>
        </p:nvSpPr>
        <p:spPr>
          <a:xfrm>
            <a:off x="7229324" y="6457890"/>
            <a:ext cx="1015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Thyer et al. (2022) </a:t>
            </a:r>
            <a:r>
              <a:rPr lang="en-US" sz="2000" i="1" dirty="0">
                <a:latin typeface="Helvetica" pitchFamily="2" charset="0"/>
              </a:rPr>
              <a:t>Psychological Science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AF78A0-B67B-9ED4-F603-071F91EC0E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397"/>
          <a:stretch/>
        </p:blipFill>
        <p:spPr>
          <a:xfrm>
            <a:off x="5259621" y="1133545"/>
            <a:ext cx="6757524" cy="5324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3A9C5E-344E-0848-8EED-69DB399AEC3D}"/>
              </a:ext>
            </a:extLst>
          </p:cNvPr>
          <p:cNvSpPr txBox="1"/>
          <p:nvPr/>
        </p:nvSpPr>
        <p:spPr>
          <a:xfrm>
            <a:off x="14157960" y="487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A707F8-3B76-D517-B6C6-65F8F0BF9F57}"/>
              </a:ext>
            </a:extLst>
          </p:cNvPr>
          <p:cNvSpPr txBox="1"/>
          <p:nvPr/>
        </p:nvSpPr>
        <p:spPr>
          <a:xfrm>
            <a:off x="224486" y="1459413"/>
            <a:ext cx="2537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4C68B1"/>
                </a:solidFill>
                <a:latin typeface="Avenir Book" panose="02000503020000020003" pitchFamily="2" charset="0"/>
              </a:rPr>
              <a:t>4 Ungrouped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B58B22-A1CC-62CD-4A68-F118947B99EE}"/>
              </a:ext>
            </a:extLst>
          </p:cNvPr>
          <p:cNvSpPr txBox="1"/>
          <p:nvPr/>
        </p:nvSpPr>
        <p:spPr>
          <a:xfrm>
            <a:off x="224486" y="3246189"/>
            <a:ext cx="2110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B12123"/>
                </a:solidFill>
                <a:latin typeface="Avenir Book" panose="02000503020000020003" pitchFamily="2" charset="0"/>
              </a:rPr>
              <a:t>4 Grouped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1BC1DC-F17C-321C-E57A-8B139FF8A7ED}"/>
              </a:ext>
            </a:extLst>
          </p:cNvPr>
          <p:cNvSpPr txBox="1"/>
          <p:nvPr/>
        </p:nvSpPr>
        <p:spPr>
          <a:xfrm>
            <a:off x="282269" y="5246132"/>
            <a:ext cx="2537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208D43"/>
                </a:solidFill>
                <a:latin typeface="Avenir Book" panose="02000503020000020003" pitchFamily="2" charset="0"/>
              </a:rPr>
              <a:t>2 Ungrouped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BB5726B-7D6C-C55B-F45E-6EFFC2EB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7630"/>
          </a:xfrm>
        </p:spPr>
        <p:txBody>
          <a:bodyPr/>
          <a:lstStyle/>
          <a:p>
            <a:r>
              <a:rPr lang="en-US" dirty="0"/>
              <a:t>Multivariate neural signature of WM pointers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050D0A-A0B9-81FA-18D1-111F36363860}"/>
              </a:ext>
            </a:extLst>
          </p:cNvPr>
          <p:cNvSpPr/>
          <p:nvPr/>
        </p:nvSpPr>
        <p:spPr>
          <a:xfrm>
            <a:off x="6885709" y="1133545"/>
            <a:ext cx="5131436" cy="45606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8FE501-0690-CE51-E060-BA4D46CF630E}"/>
              </a:ext>
            </a:extLst>
          </p:cNvPr>
          <p:cNvSpPr/>
          <p:nvPr/>
        </p:nvSpPr>
        <p:spPr>
          <a:xfrm>
            <a:off x="5757657" y="3009722"/>
            <a:ext cx="3048072" cy="27090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6FDB94-4F46-AD3B-C678-81B459C0DEA2}"/>
              </a:ext>
            </a:extLst>
          </p:cNvPr>
          <p:cNvSpPr/>
          <p:nvPr/>
        </p:nvSpPr>
        <p:spPr>
          <a:xfrm>
            <a:off x="5897540" y="1239288"/>
            <a:ext cx="3048072" cy="27090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344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 animBg="1"/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3|2|7.5|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giam_PPT_StyleTemplate" id="{5E1E00E1-AD78-5340-95E9-190D3ECC7E90}" vid="{8F995610-AB6B-334C-97D3-7CB709BD89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39558</TotalTime>
  <Words>1018</Words>
  <Application>Microsoft Macintosh PowerPoint</Application>
  <PresentationFormat>Widescreen</PresentationFormat>
  <Paragraphs>217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Avenir Book</vt:lpstr>
      <vt:lpstr>Calibri</vt:lpstr>
      <vt:lpstr>Calibri Light</vt:lpstr>
      <vt:lpstr>Helvetica</vt:lpstr>
      <vt:lpstr>Office Theme</vt:lpstr>
      <vt:lpstr>1_Office Theme</vt:lpstr>
      <vt:lpstr>Associative learning changes multivariate neural signatures of visual working memory</vt:lpstr>
      <vt:lpstr>Working memory is aided by long-term memory</vt:lpstr>
      <vt:lpstr>PowerPoint Presentation</vt:lpstr>
      <vt:lpstr>PowerPoint Presentation</vt:lpstr>
      <vt:lpstr>How is working memory performance improved?</vt:lpstr>
      <vt:lpstr>Pointers in working memory</vt:lpstr>
      <vt:lpstr>Multivariate neural signature of WM pointers</vt:lpstr>
      <vt:lpstr>Multivariate neural signature of WM pointers</vt:lpstr>
      <vt:lpstr>Multivariate neural signature of WM pointers</vt:lpstr>
      <vt:lpstr>Different working memory loads on the hyperplane</vt:lpstr>
      <vt:lpstr>Multivariate neural signature of WM pointers</vt:lpstr>
      <vt:lpstr>Experiment 1: Training</vt:lpstr>
      <vt:lpstr>Experiment 1: Training</vt:lpstr>
      <vt:lpstr>Experiment 1: Training</vt:lpstr>
      <vt:lpstr>Experiment 1: Pre-training and post-training</vt:lpstr>
      <vt:lpstr>Experiment 1: Pre-training and post-training</vt:lpstr>
      <vt:lpstr>Experiment 1: Pre-training and post-training</vt:lpstr>
      <vt:lpstr>E1: training session – aggregate performance</vt:lpstr>
      <vt:lpstr>E1: training session – average performance</vt:lpstr>
      <vt:lpstr>Experiment 1: EEG session</vt:lpstr>
      <vt:lpstr>Train 2 random versus 4 random</vt:lpstr>
      <vt:lpstr>Train 2 random versus 4 random, where is 4 paired?</vt:lpstr>
      <vt:lpstr>Train 2 random versus 4 random, where is 4 paired?</vt:lpstr>
      <vt:lpstr>Train 2 random versus 4 random, test 4 paired</vt:lpstr>
      <vt:lpstr>Train 4 random versus 4 paired, test 2 random</vt:lpstr>
      <vt:lpstr>Train 2 random versus 4 paired, test 4 random</vt:lpstr>
      <vt:lpstr>Multidimensional scaling</vt:lpstr>
      <vt:lpstr>Multidimensional scaling</vt:lpstr>
      <vt:lpstr>Multidimensional scaling</vt:lpstr>
      <vt:lpstr>Individual differences</vt:lpstr>
      <vt:lpstr>Individual differences</vt:lpstr>
      <vt:lpstr>Individual differences</vt:lpstr>
      <vt:lpstr>Individual differences</vt:lpstr>
      <vt:lpstr>Individual differences</vt:lpstr>
      <vt:lpstr>Experiment 2 - Training</vt:lpstr>
      <vt:lpstr>Experiment 2 - Training</vt:lpstr>
      <vt:lpstr>Experiment 2 - Training</vt:lpstr>
      <vt:lpstr>Awareness Test</vt:lpstr>
      <vt:lpstr>Awareness Test</vt:lpstr>
      <vt:lpstr>Experiment 2 Training</vt:lpstr>
      <vt:lpstr>Experiment 2: EEG session</vt:lpstr>
      <vt:lpstr>Train 6 random versus 2 random, test 6 chunked</vt:lpstr>
      <vt:lpstr>Train 6 random versus 6 chunked, test 2 random</vt:lpstr>
      <vt:lpstr>Train 2 random versus 6 chunked, test 6 random</vt:lpstr>
      <vt:lpstr>Train 6 random versus 2 random, test 6 chunked</vt:lpstr>
      <vt:lpstr>Learners vs non-learners</vt:lpstr>
      <vt:lpstr>Multidimensional scaling on each subject</vt:lpstr>
      <vt:lpstr>Multidimensional scaling on each subject</vt:lpstr>
      <vt:lpstr>Conclusions</vt:lpstr>
      <vt:lpstr>PowerPoint Presentation</vt:lpstr>
      <vt:lpstr>Why does the learned condition not cross the hyperplane?</vt:lpstr>
      <vt:lpstr>What are working memory pointers?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Associative learning changes multivariate neural signatures of visual working memory</dc:title>
  <dc:creator>William Ngiam</dc:creator>
  <cp:lastModifiedBy>William Ngiam</cp:lastModifiedBy>
  <cp:revision>142</cp:revision>
  <dcterms:created xsi:type="dcterms:W3CDTF">2024-04-23T16:36:10Z</dcterms:created>
  <dcterms:modified xsi:type="dcterms:W3CDTF">2024-05-21T03:55:10Z</dcterms:modified>
</cp:coreProperties>
</file>